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1"/>
  </p:notesMasterIdLst>
  <p:sldIdLst>
    <p:sldId id="256" r:id="rId2"/>
    <p:sldId id="414" r:id="rId3"/>
    <p:sldId id="335" r:id="rId4"/>
    <p:sldId id="329" r:id="rId5"/>
    <p:sldId id="340" r:id="rId6"/>
    <p:sldId id="341" r:id="rId7"/>
    <p:sldId id="339" r:id="rId8"/>
    <p:sldId id="327" r:id="rId9"/>
    <p:sldId id="348" r:id="rId10"/>
    <p:sldId id="351" r:id="rId11"/>
    <p:sldId id="349" r:id="rId12"/>
    <p:sldId id="352" r:id="rId13"/>
    <p:sldId id="271" r:id="rId14"/>
    <p:sldId id="350" r:id="rId15"/>
    <p:sldId id="415" r:id="rId16"/>
    <p:sldId id="416" r:id="rId17"/>
    <p:sldId id="418" r:id="rId18"/>
    <p:sldId id="417" r:id="rId19"/>
    <p:sldId id="419" r:id="rId20"/>
    <p:sldId id="425" r:id="rId21"/>
    <p:sldId id="428" r:id="rId22"/>
    <p:sldId id="426" r:id="rId23"/>
    <p:sldId id="427" r:id="rId24"/>
    <p:sldId id="420" r:id="rId25"/>
    <p:sldId id="421" r:id="rId26"/>
    <p:sldId id="422" r:id="rId27"/>
    <p:sldId id="424" r:id="rId28"/>
    <p:sldId id="423" r:id="rId29"/>
    <p:sldId id="259"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973039F-08D1-FE43-B0A6-845B43722D55}">
          <p14:sldIdLst>
            <p14:sldId id="256"/>
          </p14:sldIdLst>
        </p14:section>
        <p14:section name="Installation" id="{52EFB6D3-75E5-CD4A-92AB-68AE7FECF2B5}">
          <p14:sldIdLst>
            <p14:sldId id="414"/>
            <p14:sldId id="335"/>
            <p14:sldId id="329"/>
            <p14:sldId id="340"/>
            <p14:sldId id="341"/>
            <p14:sldId id="339"/>
            <p14:sldId id="327"/>
            <p14:sldId id="348"/>
            <p14:sldId id="351"/>
            <p14:sldId id="349"/>
            <p14:sldId id="352"/>
            <p14:sldId id="271"/>
            <p14:sldId id="350"/>
          </p14:sldIdLst>
        </p14:section>
        <p14:section name="Add React to a Website" id="{FA180863-C326-D04C-BFE7-ED7622C6A613}">
          <p14:sldIdLst>
            <p14:sldId id="415"/>
            <p14:sldId id="416"/>
            <p14:sldId id="418"/>
            <p14:sldId id="417"/>
            <p14:sldId id="419"/>
            <p14:sldId id="425"/>
            <p14:sldId id="428"/>
            <p14:sldId id="426"/>
            <p14:sldId id="427"/>
          </p14:sldIdLst>
        </p14:section>
        <p14:section name="Create a New React App" id="{9C0FF10B-7343-074E-83C5-4E2FD7B5AC8E}">
          <p14:sldIdLst>
            <p14:sldId id="420"/>
            <p14:sldId id="421"/>
            <p14:sldId id="422"/>
            <p14:sldId id="424"/>
            <p14:sldId id="423"/>
          </p14:sldIdLst>
        </p14:section>
        <p14:section name="APIs" id="{C5E63BD3-3D69-2441-926B-3FBAABE22176}">
          <p14:sldIdLst>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17"/>
    <p:restoredTop sz="76929"/>
  </p:normalViewPr>
  <p:slideViewPr>
    <p:cSldViewPr snapToGrid="0">
      <p:cViewPr varScale="1">
        <p:scale>
          <a:sx n="82" d="100"/>
          <a:sy n="82" d="100"/>
        </p:scale>
        <p:origin x="1368" y="168"/>
      </p:cViewPr>
      <p:guideLst>
        <p:guide orient="horz" pos="2183"/>
        <p:guide pos="3840"/>
      </p:guideLst>
    </p:cSldViewPr>
  </p:slideViewPr>
  <p:outlineViewPr>
    <p:cViewPr>
      <p:scale>
        <a:sx n="33" d="100"/>
        <a:sy n="33" d="100"/>
      </p:scale>
      <p:origin x="0" y="0"/>
    </p:cViewPr>
  </p:outlineViewPr>
  <p:notesTextViewPr>
    <p:cViewPr>
      <p:scale>
        <a:sx n="105" d="100"/>
        <a:sy n="10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reactjs.org/docs/react-without-jsx.html"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babeljs.io/en/repl#?babili=false&amp;browsers=&amp;build=&amp;builtIns=false&amp;spec=false&amp;loose=false&amp;code_lz=DwIwrgLhD2B2AEcDCAbAlgYwNYF4DeAFAJTw4B88EAFmgM4B0tAphAMoQCGETBe86WJgBMAXJQBOYJvAC-RGWQBQ8FfAAyaQYuAB6cFDhkgA&amp;debug=false&amp;forceAllTransforms=false&amp;shippedProposals=false&amp;circleciRepo=&amp;evaluate=false&amp;fileSize=false&amp;timeTravel=false&amp;sourceType=module&amp;lineWrap=true&amp;presets=es2015%2Creact%2Cstage-2&amp;prettier=false&amp;targets=&amp;version=7.4.3"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babeljs.io/docs/en/babel-cli/"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reactjs.org/docs/create-a-new-react-app.html"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github.com/facebookincubator/create-react-app#create-react-app--" TargetMode="External"/><Relationship Id="rId3" Type="http://schemas.openxmlformats.org/officeDocument/2006/relationships/hyperlink" Target="https://github.com/facebookincubator/create-react-app" TargetMode="External"/><Relationship Id="rId7" Type="http://schemas.openxmlformats.org/officeDocument/2006/relationships/hyperlink" Target="https://webpack.js.org/"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babeljs.io/" TargetMode="External"/><Relationship Id="rId5" Type="http://schemas.openxmlformats.org/officeDocument/2006/relationships/hyperlink" Target="https://nodejs.org/en/" TargetMode="External"/><Relationship Id="rId4" Type="http://schemas.openxmlformats.org/officeDocument/2006/relationships/hyperlink" Target="https://reactjs.org/docs/glossary.html#single-page-application" TargetMode="External"/><Relationship Id="rId9" Type="http://schemas.openxmlformats.org/officeDocument/2006/relationships/hyperlink" Target="https://facebook.github.io/create-react-app/"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8975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React has been designed from the start for gradual adoption, and </a:t>
            </a:r>
            <a:r>
              <a:rPr lang="en-US" sz="1200" b="1" i="0" u="none" strike="noStrike" cap="none" dirty="0">
                <a:solidFill>
                  <a:schemeClr val="dk1"/>
                </a:solidFill>
                <a:effectLst/>
                <a:latin typeface="Calibri"/>
                <a:ea typeface="Calibri"/>
                <a:cs typeface="Calibri"/>
                <a:sym typeface="Calibri"/>
              </a:rPr>
              <a:t>you can use as little or as much React as you need</a:t>
            </a:r>
            <a:r>
              <a:rPr lang="en-US" sz="1200" b="0" i="0" u="none" strike="noStrike" cap="none" dirty="0">
                <a:solidFill>
                  <a:schemeClr val="dk1"/>
                </a:solidFill>
                <a:effectLst/>
                <a:latin typeface="Calibri"/>
                <a:ea typeface="Calibri"/>
                <a:cs typeface="Calibri"/>
                <a:sym typeface="Calibri"/>
              </a:rPr>
              <a:t>. Perhaps you only want to add some “sprinkles of interactivity” to an existing page. React components are a great way to do that.</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majority of websites aren’t, and don’t need to be, single-page apps. With </a:t>
            </a:r>
            <a:r>
              <a:rPr lang="en-US" sz="1200" b="1" i="0" u="none" strike="noStrike" cap="none" dirty="0">
                <a:solidFill>
                  <a:schemeClr val="dk1"/>
                </a:solidFill>
                <a:effectLst/>
                <a:latin typeface="Calibri"/>
                <a:ea typeface="Calibri"/>
                <a:cs typeface="Calibri"/>
                <a:sym typeface="Calibri"/>
              </a:rPr>
              <a:t>a few lines of code and no build tooling</a:t>
            </a:r>
            <a:r>
              <a:rPr lang="en-US" sz="1200" b="0" i="0" u="none" strike="noStrike" cap="none" dirty="0">
                <a:solidFill>
                  <a:schemeClr val="dk1"/>
                </a:solidFill>
                <a:effectLst/>
                <a:latin typeface="Calibri"/>
                <a:ea typeface="Calibri"/>
                <a:cs typeface="Calibri"/>
                <a:sym typeface="Calibri"/>
              </a:rPr>
              <a:t>, try React in a small part of your website. You can then either gradually expand its presence, or keep it contained to a few dynamic widgets.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96021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reactjs.org</a:t>
            </a:r>
            <a:r>
              <a:rPr lang="en-US" dirty="0"/>
              <a:t>/docs/add-react-to-a-website.html#step-1-add-a-dom-container-to-the-html</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58302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reactjs.org</a:t>
            </a:r>
            <a:r>
              <a:rPr lang="en-US" dirty="0"/>
              <a:t>/docs/add-react-to-a-website.html#step-2-add-the-script-tags</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2255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reactjs.org</a:t>
            </a:r>
            <a:r>
              <a:rPr lang="en-US" dirty="0"/>
              <a:t>/docs/add-react-to-a-website.html#step-3-create-a-react-component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55720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These two code snippets are equivalent. While </a:t>
            </a:r>
            <a:r>
              <a:rPr lang="en-US" sz="1200" b="1" i="0" u="none" strike="noStrike" cap="none" dirty="0">
                <a:solidFill>
                  <a:schemeClr val="dk1"/>
                </a:solidFill>
                <a:effectLst/>
                <a:latin typeface="Calibri"/>
                <a:ea typeface="Calibri"/>
                <a:cs typeface="Calibri"/>
                <a:sym typeface="Calibri"/>
              </a:rPr>
              <a:t>JSX is </a:t>
            </a:r>
            <a:r>
              <a:rPr lang="en-US" sz="1200" b="1" i="0" u="none" strike="noStrike" cap="none" dirty="0">
                <a:solidFill>
                  <a:schemeClr val="dk1"/>
                </a:solidFill>
                <a:effectLst/>
                <a:latin typeface="Calibri"/>
                <a:ea typeface="Calibri"/>
                <a:cs typeface="Calibri"/>
                <a:sym typeface="Calibri"/>
                <a:hlinkClick r:id="rId3"/>
              </a:rPr>
              <a:t>completely optional</a:t>
            </a:r>
            <a:r>
              <a:rPr lang="en-US" sz="1200" b="0" i="0" u="none" strike="noStrike" cap="none" dirty="0">
                <a:solidFill>
                  <a:schemeClr val="dk1"/>
                </a:solidFill>
                <a:effectLst/>
                <a:latin typeface="Calibri"/>
                <a:ea typeface="Calibri"/>
                <a:cs typeface="Calibri"/>
                <a:sym typeface="Calibri"/>
              </a:rPr>
              <a:t>, many people find it helpful for writing UI code — both with React and with other libraries.</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You can play with JSX using </a:t>
            </a:r>
            <a:r>
              <a:rPr lang="en-US" sz="1200" b="0" i="0" u="none" strike="noStrike" cap="none" dirty="0">
                <a:solidFill>
                  <a:schemeClr val="dk1"/>
                </a:solidFill>
                <a:effectLst/>
                <a:latin typeface="Calibri"/>
                <a:ea typeface="Calibri"/>
                <a:cs typeface="Calibri"/>
                <a:sym typeface="Calibri"/>
                <a:hlinkClick r:id="rId4"/>
              </a:rPr>
              <a:t>this online converter</a:t>
            </a:r>
            <a:r>
              <a:rPr lang="en-US" sz="1200" b="0" i="0" u="none" strike="noStrike" cap="none" dirty="0">
                <a:solidFill>
                  <a:schemeClr val="dk1"/>
                </a:solidFill>
                <a:effectLst/>
                <a:latin typeface="Calibri"/>
                <a:ea typeface="Calibri"/>
                <a:cs typeface="Calibri"/>
                <a:sym typeface="Calibri"/>
              </a:rPr>
              <a:t>.</a:t>
            </a:r>
          </a:p>
          <a:p>
            <a:br>
              <a:rPr lang="en-US" dirty="0"/>
            </a:b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325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This approach is fine for learning and creating simple demos. However, it makes your website slow and </a:t>
            </a:r>
            <a:r>
              <a:rPr lang="en-US" sz="1200" b="1" i="0" u="none" strike="noStrike" cap="none" dirty="0">
                <a:solidFill>
                  <a:schemeClr val="dk1"/>
                </a:solidFill>
                <a:effectLst/>
                <a:latin typeface="Calibri"/>
                <a:ea typeface="Calibri"/>
                <a:cs typeface="Calibri"/>
                <a:sym typeface="Calibri"/>
              </a:rPr>
              <a:t>isn’t suitable for production</a:t>
            </a:r>
            <a:r>
              <a:rPr lang="en-US" sz="1200" b="0" i="0" u="none" strike="noStrike" cap="none" dirty="0">
                <a:solidFill>
                  <a:schemeClr val="dk1"/>
                </a:solidFill>
                <a:effectLst/>
                <a:latin typeface="Calibri"/>
                <a:ea typeface="Calibri"/>
                <a:cs typeface="Calibri"/>
                <a:sym typeface="Calibri"/>
              </a:rPr>
              <a:t>. When you’re ready to move forward, remove this new &lt;script&gt; tag and the type="text/babel" attributes you’ve added. Instead, in the next section you will set up a JSX preprocessor to convert all your &lt;script&gt; tags automatically.</a:t>
            </a:r>
          </a:p>
          <a:p>
            <a:r>
              <a:rPr lang="en-US" dirty="0"/>
              <a:t>Reference: https://</a:t>
            </a:r>
            <a:r>
              <a:rPr lang="en-US" dirty="0" err="1"/>
              <a:t>reactjs.org</a:t>
            </a:r>
            <a:r>
              <a:rPr lang="en-US" dirty="0"/>
              <a:t>/docs/</a:t>
            </a:r>
            <a:r>
              <a:rPr lang="en-US"/>
              <a:t>add-react-to-a-website.html#quickly-try-jsx</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7897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Reference: </a:t>
            </a:r>
            <a:r>
              <a:rPr lang="en-US" dirty="0"/>
              <a:t>https://</a:t>
            </a:r>
            <a:r>
              <a:rPr lang="en-US" dirty="0" err="1"/>
              <a:t>reactjs.org</a:t>
            </a:r>
            <a:r>
              <a:rPr lang="en-US" dirty="0"/>
              <a:t>/docs/</a:t>
            </a:r>
            <a:r>
              <a:rPr lang="en-US" dirty="0" err="1"/>
              <a:t>add-react-to-a-website.html#add-jsx-to-a-project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82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As a bonus, this also lets you use modern JavaScript syntax features like classes without worrying about breaking older browsers. The tool we just used is called Babel, and you can learn more about it from </a:t>
            </a:r>
            <a:r>
              <a:rPr lang="en-US" sz="1200" b="0" i="0" u="none" strike="noStrike" cap="none" dirty="0">
                <a:solidFill>
                  <a:schemeClr val="dk1"/>
                </a:solidFill>
                <a:effectLst/>
                <a:latin typeface="Calibri"/>
                <a:ea typeface="Calibri"/>
                <a:cs typeface="Calibri"/>
                <a:sym typeface="Calibri"/>
                <a:hlinkClick r:id="rId3"/>
              </a:rPr>
              <a:t>its documentation</a:t>
            </a:r>
            <a:r>
              <a:rPr lang="en-US" sz="1200" b="0" i="0" u="none" strike="noStrike" cap="none" dirty="0">
                <a:solidFill>
                  <a:schemeClr val="dk1"/>
                </a:solidFill>
                <a:effectLst/>
                <a:latin typeface="Calibri"/>
                <a:ea typeface="Calibri"/>
                <a:cs typeface="Calibri"/>
                <a:sym typeface="Calibri"/>
              </a:rPr>
              <a:t>.</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If you notice that you’re getting comfortable with build tools and want them to do more for you, </a:t>
            </a:r>
            <a:r>
              <a:rPr lang="en-US" sz="1200" b="0" i="0" u="none" strike="noStrike" cap="none" dirty="0">
                <a:solidFill>
                  <a:schemeClr val="dk1"/>
                </a:solidFill>
                <a:effectLst/>
                <a:latin typeface="Calibri"/>
                <a:ea typeface="Calibri"/>
                <a:cs typeface="Calibri"/>
                <a:sym typeface="Calibri"/>
                <a:hlinkClick r:id="rId4"/>
              </a:rPr>
              <a:t>the next section</a:t>
            </a:r>
            <a:r>
              <a:rPr lang="en-US" sz="1200" b="0" i="0" u="none" strike="noStrike" cap="none" dirty="0">
                <a:solidFill>
                  <a:schemeClr val="dk1"/>
                </a:solidFill>
                <a:effectLst/>
                <a:latin typeface="Calibri"/>
                <a:ea typeface="Calibri"/>
                <a:cs typeface="Calibri"/>
                <a:sym typeface="Calibri"/>
              </a:rPr>
              <a:t> describes some of the most popular and approachable toolchains. If not — those script tags will do just fine!</a:t>
            </a:r>
          </a:p>
          <a:p>
            <a:r>
              <a:rPr lang="en-VN" dirty="0"/>
              <a:t>Reference: </a:t>
            </a:r>
            <a:r>
              <a:rPr lang="en-US" dirty="0"/>
              <a:t>https://</a:t>
            </a:r>
            <a:r>
              <a:rPr lang="en-US" dirty="0" err="1"/>
              <a:t>reactjs.org</a:t>
            </a:r>
            <a:r>
              <a:rPr lang="en-US" dirty="0"/>
              <a:t>/docs/</a:t>
            </a:r>
            <a:r>
              <a:rPr lang="en-US" dirty="0" err="1"/>
              <a:t>add-react-to-a-website.html#run-jsx-preprocessor</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76223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70971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8055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hlinkClick r:id="rId3"/>
              </a:rPr>
              <a:t>Create React App</a:t>
            </a:r>
            <a:r>
              <a:rPr lang="en-US" sz="1200" b="0" i="0" u="none" strike="noStrike" cap="none" dirty="0">
                <a:solidFill>
                  <a:schemeClr val="dk1"/>
                </a:solidFill>
                <a:effectLst/>
                <a:latin typeface="Calibri"/>
                <a:ea typeface="Calibri"/>
                <a:cs typeface="Calibri"/>
                <a:sym typeface="Calibri"/>
              </a:rPr>
              <a:t> is a comfortable environment for </a:t>
            </a:r>
            <a:r>
              <a:rPr lang="en-US" sz="1200" b="1" i="0" u="none" strike="noStrike" cap="none" dirty="0">
                <a:solidFill>
                  <a:schemeClr val="dk1"/>
                </a:solidFill>
                <a:effectLst/>
                <a:latin typeface="Calibri"/>
                <a:ea typeface="Calibri"/>
                <a:cs typeface="Calibri"/>
                <a:sym typeface="Calibri"/>
              </a:rPr>
              <a:t>learning React</a:t>
            </a:r>
            <a:r>
              <a:rPr lang="en-US" sz="1200" b="0" i="0" u="none" strike="noStrike" cap="none" dirty="0">
                <a:solidFill>
                  <a:schemeClr val="dk1"/>
                </a:solidFill>
                <a:effectLst/>
                <a:latin typeface="Calibri"/>
                <a:ea typeface="Calibri"/>
                <a:cs typeface="Calibri"/>
                <a:sym typeface="Calibri"/>
              </a:rPr>
              <a:t>, and is the best way to start building </a:t>
            </a:r>
            <a:r>
              <a:rPr lang="en-US" sz="1200" b="1" i="0" u="none" strike="noStrike" cap="none" dirty="0">
                <a:solidFill>
                  <a:schemeClr val="dk1"/>
                </a:solidFill>
                <a:effectLst/>
                <a:latin typeface="Calibri"/>
                <a:ea typeface="Calibri"/>
                <a:cs typeface="Calibri"/>
                <a:sym typeface="Calibri"/>
              </a:rPr>
              <a:t>a new </a:t>
            </a:r>
            <a:r>
              <a:rPr lang="en-US" sz="1200" b="1" i="0" u="none" strike="noStrike" cap="none" dirty="0">
                <a:solidFill>
                  <a:schemeClr val="dk1"/>
                </a:solidFill>
                <a:effectLst/>
                <a:latin typeface="Calibri"/>
                <a:ea typeface="Calibri"/>
                <a:cs typeface="Calibri"/>
                <a:sym typeface="Calibri"/>
                <a:hlinkClick r:id="rId4"/>
              </a:rPr>
              <a:t>single-page</a:t>
            </a:r>
            <a:r>
              <a:rPr lang="en-US" sz="1200" b="1" i="0" u="none" strike="noStrike" cap="none" dirty="0">
                <a:solidFill>
                  <a:schemeClr val="dk1"/>
                </a:solidFill>
                <a:effectLst/>
                <a:latin typeface="Calibri"/>
                <a:ea typeface="Calibri"/>
                <a:cs typeface="Calibri"/>
                <a:sym typeface="Calibri"/>
              </a:rPr>
              <a:t> application</a:t>
            </a:r>
            <a:r>
              <a:rPr lang="en-US" sz="1200" b="0" i="0" u="none" strike="noStrike" cap="none" dirty="0">
                <a:solidFill>
                  <a:schemeClr val="dk1"/>
                </a:solidFill>
                <a:effectLst/>
                <a:latin typeface="Calibri"/>
                <a:ea typeface="Calibri"/>
                <a:cs typeface="Calibri"/>
                <a:sym typeface="Calibri"/>
              </a:rPr>
              <a:t> in React.</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It sets up your development environment so that you can use the latest JavaScript features, provides a nice developer experience, and optimizes your app for production. You’ll need to have </a:t>
            </a:r>
            <a:r>
              <a:rPr lang="en-US" sz="1200" b="0" i="0" u="none" strike="noStrike" cap="none" dirty="0">
                <a:solidFill>
                  <a:schemeClr val="dk1"/>
                </a:solidFill>
                <a:effectLst/>
                <a:latin typeface="Calibri"/>
                <a:ea typeface="Calibri"/>
                <a:cs typeface="Calibri"/>
                <a:sym typeface="Calibri"/>
                <a:hlinkClick r:id="rId5"/>
              </a:rPr>
              <a:t>Node &gt;= 8.10 and npm &gt;= 5.6</a:t>
            </a:r>
            <a:r>
              <a:rPr lang="en-US" sz="1200" b="0" i="0" u="none" strike="noStrike" cap="none" dirty="0">
                <a:solidFill>
                  <a:schemeClr val="dk1"/>
                </a:solidFill>
                <a:effectLst/>
                <a:latin typeface="Calibri"/>
                <a:ea typeface="Calibri"/>
                <a:cs typeface="Calibri"/>
                <a:sym typeface="Calibri"/>
              </a:rPr>
              <a:t> on your machine.</a:t>
            </a:r>
          </a:p>
          <a:p>
            <a:pPr>
              <a:buFont typeface="Arial" panose="020B0604020202020204" pitchFamily="34" charset="0"/>
              <a:buChar char="•"/>
            </a:pPr>
            <a:endParaRPr lang="en-US" sz="1200" b="0" i="0" u="none" strike="noStrike" cap="none" dirty="0">
              <a:solidFill>
                <a:schemeClr val="dk1"/>
              </a:solidFill>
              <a:effectLst/>
              <a:latin typeface="Calibri"/>
              <a:ea typeface="Calibri"/>
              <a:cs typeface="Calibri"/>
              <a:sym typeface="Calibri"/>
            </a:endParaRPr>
          </a:p>
          <a:p>
            <a:pPr marL="228600" indent="0">
              <a:buFont typeface="Arial" panose="020B0604020202020204" pitchFamily="34" charset="0"/>
              <a:buNone/>
            </a:pPr>
            <a:r>
              <a:rPr lang="en-US" sz="1200" b="0" i="0" u="none" strike="noStrike" cap="none" dirty="0">
                <a:solidFill>
                  <a:schemeClr val="dk1"/>
                </a:solidFill>
                <a:effectLst/>
                <a:latin typeface="Calibri"/>
                <a:ea typeface="Calibri"/>
                <a:cs typeface="Calibri"/>
                <a:sym typeface="Calibri"/>
              </a:rPr>
              <a:t>Notes:</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Create React App doesn’t handle backend logic or databases; it just creates a frontend build pipeline, so you can use it with any backend you want. Under the hood, it uses </a:t>
            </a:r>
            <a:r>
              <a:rPr lang="en-US" sz="1200" b="0" i="0" u="none" strike="noStrike" cap="none" dirty="0">
                <a:solidFill>
                  <a:schemeClr val="dk1"/>
                </a:solidFill>
                <a:effectLst/>
                <a:latin typeface="Calibri"/>
                <a:ea typeface="Calibri"/>
                <a:cs typeface="Calibri"/>
                <a:sym typeface="Calibri"/>
                <a:hlinkClick r:id="rId6"/>
              </a:rPr>
              <a:t>Babel</a:t>
            </a:r>
            <a:r>
              <a:rPr lang="en-US" sz="1200" b="0" i="0" u="none" strike="noStrike" cap="none" dirty="0">
                <a:solidFill>
                  <a:schemeClr val="dk1"/>
                </a:solidFill>
                <a:effectLst/>
                <a:latin typeface="Calibri"/>
                <a:ea typeface="Calibri"/>
                <a:cs typeface="Calibri"/>
                <a:sym typeface="Calibri"/>
              </a:rPr>
              <a:t> and </a:t>
            </a:r>
            <a:r>
              <a:rPr lang="en-US" sz="1200" b="0" i="0" u="none" strike="noStrike" cap="none" dirty="0">
                <a:solidFill>
                  <a:schemeClr val="dk1"/>
                </a:solidFill>
                <a:effectLst/>
                <a:latin typeface="Calibri"/>
                <a:ea typeface="Calibri"/>
                <a:cs typeface="Calibri"/>
                <a:sym typeface="Calibri"/>
                <a:hlinkClick r:id="rId7"/>
              </a:rPr>
              <a:t>webpack</a:t>
            </a:r>
            <a:r>
              <a:rPr lang="en-US" sz="1200" b="0" i="0" u="none" strike="noStrike" cap="none" dirty="0">
                <a:solidFill>
                  <a:schemeClr val="dk1"/>
                </a:solidFill>
                <a:effectLst/>
                <a:latin typeface="Calibri"/>
                <a:ea typeface="Calibri"/>
                <a:cs typeface="Calibri"/>
                <a:sym typeface="Calibri"/>
              </a:rPr>
              <a:t>, but you don’t need to know anything about them.</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When you’re ready to deploy to production, running </a:t>
            </a:r>
            <a:r>
              <a:rPr lang="en-US" sz="1200" b="0" i="0" u="none" strike="noStrike" cap="none" dirty="0" err="1">
                <a:solidFill>
                  <a:schemeClr val="dk1"/>
                </a:solidFill>
                <a:effectLst/>
                <a:latin typeface="Calibri"/>
                <a:ea typeface="Calibri"/>
                <a:cs typeface="Calibri"/>
                <a:sym typeface="Calibri"/>
              </a:rPr>
              <a:t>npm</a:t>
            </a:r>
            <a:r>
              <a:rPr lang="en-US" sz="1200" b="0" i="0" u="none" strike="noStrike" cap="none" dirty="0">
                <a:solidFill>
                  <a:schemeClr val="dk1"/>
                </a:solidFill>
                <a:effectLst/>
                <a:latin typeface="Calibri"/>
                <a:ea typeface="Calibri"/>
                <a:cs typeface="Calibri"/>
                <a:sym typeface="Calibri"/>
              </a:rPr>
              <a:t> run build will create an optimized build of your app in the build folder. You can learn more about Create React App </a:t>
            </a:r>
            <a:r>
              <a:rPr lang="en-US" sz="1200" b="0" i="0" u="none" strike="noStrike" cap="none" dirty="0">
                <a:solidFill>
                  <a:schemeClr val="dk1"/>
                </a:solidFill>
                <a:effectLst/>
                <a:latin typeface="Calibri"/>
                <a:ea typeface="Calibri"/>
                <a:cs typeface="Calibri"/>
                <a:sym typeface="Calibri"/>
                <a:hlinkClick r:id="rId8"/>
              </a:rPr>
              <a:t>from its README</a:t>
            </a:r>
            <a:r>
              <a:rPr lang="en-US" sz="1200" b="0" i="0" u="none" strike="noStrike" cap="none" dirty="0">
                <a:solidFill>
                  <a:schemeClr val="dk1"/>
                </a:solidFill>
                <a:effectLst/>
                <a:latin typeface="Calibri"/>
                <a:ea typeface="Calibri"/>
                <a:cs typeface="Calibri"/>
                <a:sym typeface="Calibri"/>
              </a:rPr>
              <a:t> and the </a:t>
            </a:r>
            <a:r>
              <a:rPr lang="en-US" sz="1200" b="0" i="0" u="none" strike="noStrike" cap="none" dirty="0">
                <a:solidFill>
                  <a:schemeClr val="dk1"/>
                </a:solidFill>
                <a:effectLst/>
                <a:latin typeface="Calibri"/>
                <a:ea typeface="Calibri"/>
                <a:cs typeface="Calibri"/>
                <a:sym typeface="Calibri"/>
                <a:hlinkClick r:id="rId9"/>
              </a:rPr>
              <a:t>User Guide</a:t>
            </a:r>
            <a:r>
              <a:rPr lang="en-US" sz="1200" b="0" i="0" u="none" strike="noStrike" cap="none" dirty="0">
                <a:solidFill>
                  <a:schemeClr val="dk1"/>
                </a:solidFill>
                <a:effectLst/>
                <a:latin typeface="Calibri"/>
                <a:ea typeface="Calibri"/>
                <a:cs typeface="Calibri"/>
                <a:sym typeface="Calibri"/>
              </a:rPr>
              <a:t>.</a:t>
            </a:r>
          </a:p>
          <a:p>
            <a:br>
              <a:rPr lang="en-US" dirty="0"/>
            </a:br>
            <a:endParaRPr lang="en-US" sz="1200" b="0" i="0" u="none" strike="noStrike" cap="none" dirty="0">
              <a:solidFill>
                <a:schemeClr val="dk1"/>
              </a:solidFill>
              <a:effectLst/>
              <a:latin typeface="Calibri"/>
              <a:ea typeface="Calibri"/>
              <a:cs typeface="Calibri"/>
              <a:sym typeface="Calibri"/>
            </a:endParaRPr>
          </a:p>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381406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Reference: </a:t>
            </a:r>
            <a:r>
              <a:rPr lang="en-US" dirty="0"/>
              <a:t>https://</a:t>
            </a:r>
            <a:r>
              <a:rPr lang="en-US" dirty="0" err="1"/>
              <a:t>www.youtube.com</a:t>
            </a:r>
            <a:r>
              <a:rPr lang="en-US" dirty="0"/>
              <a:t>/</a:t>
            </a:r>
            <a:r>
              <a:rPr lang="en-US" dirty="0" err="1"/>
              <a:t>watch?v</a:t>
            </a:r>
            <a:r>
              <a:rPr lang="en-US" dirty="0"/>
              <a:t>=syFM5ddIoKU&amp;list=PLgrmK3ygD2hbbQVRBKIXvfL1mQnQ-AYq_</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1660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6129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70741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React Native tools require some environment variables to be set up in order to build apps with native code.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60393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2891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31812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809258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05"/>
        <p:cNvGrpSpPr/>
        <p:nvPr/>
      </p:nvGrpSpPr>
      <p:grpSpPr>
        <a:xfrm>
          <a:off x="0" y="0"/>
          <a:ext cx="0" cy="0"/>
          <a:chOff x="0" y="0"/>
          <a:chExt cx="0" cy="0"/>
        </a:xfrm>
      </p:grpSpPr>
      <p:sp>
        <p:nvSpPr>
          <p:cNvPr id="110" name="Google Shape;11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1" name="Google Shape;111;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2" name="Google Shape;112;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dirty="0"/>
          </a:p>
        </p:txBody>
      </p:sp>
      <p:sp>
        <p:nvSpPr>
          <p:cNvPr id="113" name="Google Shape;11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extLst>
      <p:ext uri="{BB962C8B-B14F-4D97-AF65-F5344CB8AC3E}">
        <p14:creationId xmlns:p14="http://schemas.microsoft.com/office/powerpoint/2010/main" val="4029470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4"/>
        <p:cNvGrpSpPr/>
        <p:nvPr/>
      </p:nvGrpSpPr>
      <p:grpSpPr>
        <a:xfrm>
          <a:off x="0" y="0"/>
          <a:ext cx="0" cy="0"/>
          <a:chOff x="0" y="0"/>
          <a:chExt cx="0" cy="0"/>
        </a:xfrm>
      </p:grpSpPr>
      <p:sp>
        <p:nvSpPr>
          <p:cNvPr id="27" name="Google Shape;27;p3"/>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extLst>
      <p:ext uri="{BB962C8B-B14F-4D97-AF65-F5344CB8AC3E}">
        <p14:creationId xmlns:p14="http://schemas.microsoft.com/office/powerpoint/2010/main" val="3308218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831850" y="130968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6000"/>
              <a:buFont typeface="Calibri"/>
              <a:buNone/>
              <a:defRPr sz="60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7" name="Google Shape;37;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chemeClr val="bg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dirty="0"/>
          </a:p>
        </p:txBody>
      </p:sp>
      <p:sp>
        <p:nvSpPr>
          <p:cNvPr id="38" name="Google Shape;3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39" name="Google Shape;3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a:p>
        </p:txBody>
      </p:sp>
      <p:sp>
        <p:nvSpPr>
          <p:cNvPr id="40" name="Google Shape;4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bg1"/>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ja-JP" smtClean="0"/>
              <a:pPr/>
              <a:t>‹#›</a:t>
            </a:fld>
            <a:endParaRPr lang="ja-JP" altLang="en-US"/>
          </a:p>
        </p:txBody>
      </p:sp>
      <p:pic>
        <p:nvPicPr>
          <p:cNvPr id="9" name="Picture 8">
            <a:extLst>
              <a:ext uri="{FF2B5EF4-FFF2-40B4-BE49-F238E27FC236}">
                <a16:creationId xmlns:a16="http://schemas.microsoft.com/office/drawing/2014/main" id="{E8A2C6BF-2C8A-814A-867E-E27D467609DB}"/>
              </a:ext>
            </a:extLst>
          </p:cNvPr>
          <p:cNvPicPr>
            <a:picLocks noChangeAspect="1"/>
          </p:cNvPicPr>
          <p:nvPr userDrawn="1"/>
        </p:nvPicPr>
        <p:blipFill>
          <a:blip r:embed="rId2"/>
          <a:stretch>
            <a:fillRect/>
          </a:stretch>
        </p:blipFill>
        <p:spPr>
          <a:xfrm>
            <a:off x="9365043" y="4532313"/>
            <a:ext cx="1751134" cy="1517649"/>
          </a:xfrm>
          <a:prstGeom prst="rect">
            <a:avLst/>
          </a:prstGeom>
        </p:spPr>
      </p:pic>
      <p:pic>
        <p:nvPicPr>
          <p:cNvPr id="4" name="Picture 3">
            <a:extLst>
              <a:ext uri="{FF2B5EF4-FFF2-40B4-BE49-F238E27FC236}">
                <a16:creationId xmlns:a16="http://schemas.microsoft.com/office/drawing/2014/main" id="{DD6A4563-3D12-5743-98EE-FEFAFDA492E0}"/>
              </a:ext>
            </a:extLst>
          </p:cNvPr>
          <p:cNvPicPr>
            <a:picLocks noChangeAspect="1"/>
          </p:cNvPicPr>
          <p:nvPr userDrawn="1"/>
        </p:nvPicPr>
        <p:blipFill>
          <a:blip r:embed="rId3"/>
          <a:stretch>
            <a:fillRect/>
          </a:stretch>
        </p:blipFill>
        <p:spPr>
          <a:xfrm>
            <a:off x="0" y="3295650"/>
            <a:ext cx="12192000" cy="356235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3"/>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4"/>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50" r:id="rId3"/>
    <p:sldLayoutId id="2147483651" r:id="rId4"/>
    <p:sldLayoutId id="2147483652" r:id="rId5"/>
    <p:sldLayoutId id="2147483653" r:id="rId6"/>
    <p:sldLayoutId id="2147483655" r:id="rId7"/>
    <p:sldLayoutId id="2147483657" r:id="rId8"/>
    <p:sldLayoutId id="2147483658" r:id="rId9"/>
    <p:sldLayoutId id="2147483661" r:id="rId10"/>
    <p:sldLayoutId id="214748366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sourcetreeapp.com/" TargetMode="External"/><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code.visualstudio.com/download"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5.tiff"/></Relationships>
</file>

<file path=ppt/slides/_rels/slide1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reactjs.org/docs/introducing-jsx.html"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raw.githubusercontent.com/reactjs/reactjs.org/master/static/html/single-file-example.html"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nodejs.org/"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hyperlink" Target="https://gist.github.com/gaearon/246f6380610e262f8a648e3e51cad40d"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gist.github.com/gaearon/c8e112dc74ac44aac4f673f2c39d19d1/raw/09b951c86c1bf1116af741fa4664511f2f179f0a/like_button.js"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reactjs.org/docs/add-react-to-a-website.html#optional-try-react-with-jsx" TargetMode="External"/><Relationship Id="rId2" Type="http://schemas.openxmlformats.org/officeDocument/2006/relationships/hyperlink" Target="https://reactjs.org/docs/add-react-to-a-website.html"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facebookincubator/create-react-app"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hyperlink" Target="https://reactjs.org/docs/glossary.html#single-page-application"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reactjs.org/docs/create-a-new-react-app.html#create-react-app" TargetMode="External"/><Relationship Id="rId2" Type="http://schemas.openxmlformats.org/officeDocument/2006/relationships/hyperlink" Target="https://reactjs.org/docs/glossary.html#single-page-application" TargetMode="External"/><Relationship Id="rId1" Type="http://schemas.openxmlformats.org/officeDocument/2006/relationships/slideLayout" Target="../slideLayouts/slideLayout6.xml"/><Relationship Id="rId6" Type="http://schemas.openxmlformats.org/officeDocument/2006/relationships/hyperlink" Target="https://reactjs.org/docs/create-a-new-react-app.html#more-flexible-toolchains" TargetMode="External"/><Relationship Id="rId5" Type="http://schemas.openxmlformats.org/officeDocument/2006/relationships/hyperlink" Target="https://reactjs.org/docs/create-a-new-react-app.html#gatsby" TargetMode="External"/><Relationship Id="rId4" Type="http://schemas.openxmlformats.org/officeDocument/2006/relationships/hyperlink" Target="https://reactjs.org/docs/create-a-new-react-app.html#nextj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reactjs.org/docs/getting-started.html"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hyperlink" Target="https://react-redux.js.org/introduction/quick-start" TargetMode="External"/><Relationship Id="rId4" Type="http://schemas.openxmlformats.org/officeDocument/2006/relationships/hyperlink" Target="https://redux.js.org/introduction/getting-starte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hyperlink" Target="https://www.oracle.com/java/technologies/javase-jdk8-downloads.html"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nodejs.org/en/download/"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3" Type="http://schemas.openxmlformats.org/officeDocument/2006/relationships/hyperlink" Target="https://git-scm.com/download"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rgbClr val="2E75B5"/>
              </a:buClr>
              <a:buSzPts val="6000"/>
              <a:buFont typeface="Calibri"/>
              <a:buNone/>
            </a:pPr>
            <a:r>
              <a:rPr lang="vi-VN" altLang="ja-JP" dirty="0">
                <a:solidFill>
                  <a:schemeClr val="accent6"/>
                </a:solidFill>
              </a:rPr>
              <a:t>React </a:t>
            </a:r>
            <a:r>
              <a:rPr lang="vi-VN" altLang="ja-JP" dirty="0"/>
              <a:t>JS</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Main concepts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Advanced guides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Hooks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React Redux</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ED2916-3805-B64E-8BDB-B6AC1226E39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10</a:t>
            </a:fld>
            <a:endParaRPr lang="ja-JP" altLang="en-US"/>
          </a:p>
        </p:txBody>
      </p:sp>
      <p:sp>
        <p:nvSpPr>
          <p:cNvPr id="5" name="TextBox 4">
            <a:extLst>
              <a:ext uri="{FF2B5EF4-FFF2-40B4-BE49-F238E27FC236}">
                <a16:creationId xmlns:a16="http://schemas.microsoft.com/office/drawing/2014/main" id="{BE2B1F3D-9953-FB40-BB93-130EE90A06CE}"/>
              </a:ext>
            </a:extLst>
          </p:cNvPr>
          <p:cNvSpPr txBox="1"/>
          <p:nvPr/>
        </p:nvSpPr>
        <p:spPr>
          <a:xfrm>
            <a:off x="342900" y="1805478"/>
            <a:ext cx="2901336" cy="2539157"/>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800" dirty="0"/>
              <a:t>Right click on the installer file, then chose </a:t>
            </a:r>
            <a:r>
              <a:rPr lang="en-US" sz="1800" b="1" dirty="0"/>
              <a:t>Run as administrator</a:t>
            </a:r>
            <a:r>
              <a:rPr lang="en-US" sz="1800" dirty="0"/>
              <a:t> if you want to install it to Program Files</a:t>
            </a:r>
          </a:p>
          <a:p>
            <a:pPr marL="285750" indent="-285750">
              <a:spcBef>
                <a:spcPts val="600"/>
              </a:spcBef>
              <a:spcAft>
                <a:spcPts val="600"/>
              </a:spcAft>
              <a:buFont typeface="Arial" panose="020B0604020202020204" pitchFamily="34" charset="0"/>
              <a:buChar char="•"/>
            </a:pPr>
            <a:r>
              <a:rPr lang="en-US" sz="1800" dirty="0"/>
              <a:t>Follow the wizard step by step to install it</a:t>
            </a:r>
          </a:p>
          <a:p>
            <a:endParaRPr lang="en-VN" sz="1800" dirty="0"/>
          </a:p>
        </p:txBody>
      </p:sp>
      <p:pic>
        <p:nvPicPr>
          <p:cNvPr id="6" name="Picture 5">
            <a:extLst>
              <a:ext uri="{FF2B5EF4-FFF2-40B4-BE49-F238E27FC236}">
                <a16:creationId xmlns:a16="http://schemas.microsoft.com/office/drawing/2014/main" id="{FBDDB7F0-E932-784C-9918-1D57E7FA50C9}"/>
              </a:ext>
            </a:extLst>
          </p:cNvPr>
          <p:cNvPicPr>
            <a:picLocks noChangeAspect="1"/>
          </p:cNvPicPr>
          <p:nvPr/>
        </p:nvPicPr>
        <p:blipFill>
          <a:blip r:embed="rId2"/>
          <a:stretch>
            <a:fillRect/>
          </a:stretch>
        </p:blipFill>
        <p:spPr>
          <a:xfrm>
            <a:off x="4806950" y="1619250"/>
            <a:ext cx="6235700" cy="3619500"/>
          </a:xfrm>
          <a:prstGeom prst="rect">
            <a:avLst/>
          </a:prstGeom>
        </p:spPr>
      </p:pic>
    </p:spTree>
    <p:extLst>
      <p:ext uri="{BB962C8B-B14F-4D97-AF65-F5344CB8AC3E}">
        <p14:creationId xmlns:p14="http://schemas.microsoft.com/office/powerpoint/2010/main" val="1691977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478D19-CF97-4C19-847A-E1C2872453F0}"/>
              </a:ext>
            </a:extLst>
          </p:cNvPr>
          <p:cNvSpPr>
            <a:spLocks noGrp="1"/>
          </p:cNvSpPr>
          <p:nvPr>
            <p:ph type="title"/>
          </p:nvPr>
        </p:nvSpPr>
        <p:spPr>
          <a:xfrm>
            <a:off x="838200" y="572574"/>
            <a:ext cx="10515600" cy="1118114"/>
          </a:xfrm>
        </p:spPr>
        <p:txBody>
          <a:bodyPr/>
          <a:lstStyle/>
          <a:p>
            <a:r>
              <a:rPr lang="en-US" dirty="0"/>
              <a:t>Install SourceTree</a:t>
            </a:r>
          </a:p>
        </p:txBody>
      </p:sp>
      <p:sp>
        <p:nvSpPr>
          <p:cNvPr id="12" name="Text Placeholder 2">
            <a:extLst>
              <a:ext uri="{FF2B5EF4-FFF2-40B4-BE49-F238E27FC236}">
                <a16:creationId xmlns:a16="http://schemas.microsoft.com/office/drawing/2014/main" id="{6500FFEF-85FB-476E-81F7-E91A9F3D4209}"/>
              </a:ext>
            </a:extLst>
          </p:cNvPr>
          <p:cNvSpPr>
            <a:spLocks noGrp="1"/>
          </p:cNvSpPr>
          <p:nvPr>
            <p:ph type="body" idx="1"/>
          </p:nvPr>
        </p:nvSpPr>
        <p:spPr>
          <a:xfrm>
            <a:off x="201479" y="2476553"/>
            <a:ext cx="3825287" cy="731595"/>
          </a:xfrm>
        </p:spPr>
        <p:txBody>
          <a:bodyPr/>
          <a:lstStyle/>
          <a:p>
            <a:pPr>
              <a:buFont typeface="Arial" panose="020B0604020202020204" pitchFamily="34" charset="0"/>
              <a:buChar char="•"/>
            </a:pPr>
            <a:r>
              <a:rPr lang="en-US" sz="1800" dirty="0"/>
              <a:t>Download and install SourceTree: </a:t>
            </a:r>
            <a:r>
              <a:rPr lang="en-US" sz="1800" dirty="0">
                <a:hlinkClick r:id="rId3"/>
              </a:rPr>
              <a:t>https://www.sourcetreeapp.com</a:t>
            </a:r>
            <a:endParaRPr lang="en-US" sz="1800" dirty="0"/>
          </a:p>
          <a:p>
            <a:pPr>
              <a:buFont typeface="Arial" panose="020B0604020202020204" pitchFamily="34" charset="0"/>
              <a:buChar char="•"/>
            </a:pPr>
            <a:r>
              <a:rPr lang="en-US" sz="1800" dirty="0"/>
              <a:t>Launch install file and follow the wizard step by step to install it</a:t>
            </a:r>
          </a:p>
        </p:txBody>
      </p:sp>
      <p:sp>
        <p:nvSpPr>
          <p:cNvPr id="5" name="Slide Number Placeholder 4">
            <a:extLst>
              <a:ext uri="{FF2B5EF4-FFF2-40B4-BE49-F238E27FC236}">
                <a16:creationId xmlns:a16="http://schemas.microsoft.com/office/drawing/2014/main" id="{8F023927-2B97-4745-9039-5C144754B419}"/>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11</a:t>
            </a:fld>
            <a:endParaRPr lang="ja-JP" altLang="en-US"/>
          </a:p>
        </p:txBody>
      </p:sp>
      <p:pic>
        <p:nvPicPr>
          <p:cNvPr id="2" name="Picture 1">
            <a:extLst>
              <a:ext uri="{FF2B5EF4-FFF2-40B4-BE49-F238E27FC236}">
                <a16:creationId xmlns:a16="http://schemas.microsoft.com/office/drawing/2014/main" id="{D2563550-452B-4C4E-8572-078769CA9A05}"/>
              </a:ext>
            </a:extLst>
          </p:cNvPr>
          <p:cNvPicPr>
            <a:picLocks noChangeAspect="1"/>
          </p:cNvPicPr>
          <p:nvPr/>
        </p:nvPicPr>
        <p:blipFill>
          <a:blip r:embed="rId4"/>
          <a:stretch>
            <a:fillRect/>
          </a:stretch>
        </p:blipFill>
        <p:spPr>
          <a:xfrm>
            <a:off x="4198539" y="1690688"/>
            <a:ext cx="7714492" cy="4155306"/>
          </a:xfrm>
          <a:prstGeom prst="rect">
            <a:avLst/>
          </a:prstGeom>
        </p:spPr>
      </p:pic>
    </p:spTree>
    <p:extLst>
      <p:ext uri="{BB962C8B-B14F-4D97-AF65-F5344CB8AC3E}">
        <p14:creationId xmlns:p14="http://schemas.microsoft.com/office/powerpoint/2010/main" val="772549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B09FFE-5F06-D24D-A4C3-A4CEC34DA34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12</a:t>
            </a:fld>
            <a:endParaRPr lang="ja-JP" altLang="en-US"/>
          </a:p>
        </p:txBody>
      </p:sp>
      <p:sp>
        <p:nvSpPr>
          <p:cNvPr id="5" name="TextBox 4">
            <a:extLst>
              <a:ext uri="{FF2B5EF4-FFF2-40B4-BE49-F238E27FC236}">
                <a16:creationId xmlns:a16="http://schemas.microsoft.com/office/drawing/2014/main" id="{E6399B95-89AA-394A-84FD-5A68F714481D}"/>
              </a:ext>
            </a:extLst>
          </p:cNvPr>
          <p:cNvSpPr txBox="1"/>
          <p:nvPr/>
        </p:nvSpPr>
        <p:spPr>
          <a:xfrm>
            <a:off x="685799" y="1802309"/>
            <a:ext cx="9296401" cy="1938992"/>
          </a:xfrm>
          <a:prstGeom prst="rect">
            <a:avLst/>
          </a:prstGeom>
          <a:noFill/>
        </p:spPr>
        <p:txBody>
          <a:bodyPr wrap="square" rtlCol="0">
            <a:spAutoFit/>
          </a:bodyPr>
          <a:lstStyle/>
          <a:p>
            <a:pPr marL="285750" indent="-285750" fontAlgn="base">
              <a:spcBef>
                <a:spcPts val="600"/>
              </a:spcBef>
              <a:spcAft>
                <a:spcPts val="600"/>
              </a:spcAft>
              <a:buFont typeface="Arial" panose="020B0604020202020204" pitchFamily="34" charset="0"/>
              <a:buChar char="•"/>
            </a:pPr>
            <a:r>
              <a:rPr lang="en-US" sz="1800" dirty="0"/>
              <a:t>Open the System pane under </a:t>
            </a:r>
            <a:r>
              <a:rPr lang="en-US" sz="1800" b="1" dirty="0"/>
              <a:t>System and Security</a:t>
            </a:r>
            <a:r>
              <a:rPr lang="en-US" sz="1800" dirty="0"/>
              <a:t> in the Windows Control Panel, then click on </a:t>
            </a:r>
            <a:r>
              <a:rPr lang="en-US" sz="1800" b="1" dirty="0"/>
              <a:t>Change settings...</a:t>
            </a:r>
            <a:r>
              <a:rPr lang="en-US" sz="1800" dirty="0"/>
              <a:t>. </a:t>
            </a:r>
          </a:p>
          <a:p>
            <a:pPr marL="285750" indent="-285750" fontAlgn="base">
              <a:spcBef>
                <a:spcPts val="600"/>
              </a:spcBef>
              <a:spcAft>
                <a:spcPts val="600"/>
              </a:spcAft>
              <a:buFont typeface="Arial" panose="020B0604020202020204" pitchFamily="34" charset="0"/>
              <a:buChar char="•"/>
            </a:pPr>
            <a:r>
              <a:rPr lang="en-US" sz="1800" dirty="0"/>
              <a:t>Open the </a:t>
            </a:r>
            <a:r>
              <a:rPr lang="en-US" sz="1800" b="1" dirty="0"/>
              <a:t>Advanced</a:t>
            </a:r>
            <a:r>
              <a:rPr lang="en-US" sz="1800" dirty="0"/>
              <a:t> tab and click on </a:t>
            </a:r>
            <a:r>
              <a:rPr lang="en-US" sz="1800" b="1" dirty="0"/>
              <a:t>Environment Variables...</a:t>
            </a:r>
            <a:r>
              <a:rPr lang="en-US" sz="1800" dirty="0"/>
              <a:t>. </a:t>
            </a:r>
          </a:p>
          <a:p>
            <a:pPr marL="285750" indent="-285750" fontAlgn="base">
              <a:spcBef>
                <a:spcPts val="600"/>
              </a:spcBef>
              <a:spcAft>
                <a:spcPts val="600"/>
              </a:spcAft>
              <a:buFont typeface="Arial" panose="020B0604020202020204" pitchFamily="34" charset="0"/>
              <a:buChar char="•"/>
            </a:pPr>
            <a:r>
              <a:rPr lang="en-US" sz="1800" dirty="0"/>
              <a:t>Select the </a:t>
            </a:r>
            <a:r>
              <a:rPr lang="en-US" sz="1800" b="1" dirty="0"/>
              <a:t>Path</a:t>
            </a:r>
            <a:r>
              <a:rPr lang="en-US" sz="1800" dirty="0"/>
              <a:t> variable, then click </a:t>
            </a:r>
            <a:r>
              <a:rPr lang="en-US" sz="1800" b="1" dirty="0"/>
              <a:t>Edit</a:t>
            </a:r>
            <a:r>
              <a:rPr lang="en-US" sz="1800" dirty="0"/>
              <a:t>.</a:t>
            </a:r>
          </a:p>
          <a:p>
            <a:pPr marL="285750" indent="-285750" fontAlgn="base">
              <a:spcBef>
                <a:spcPts val="600"/>
              </a:spcBef>
              <a:spcAft>
                <a:spcPts val="600"/>
              </a:spcAft>
              <a:buFont typeface="Arial" panose="020B0604020202020204" pitchFamily="34" charset="0"/>
              <a:buChar char="•"/>
            </a:pPr>
            <a:r>
              <a:rPr lang="en-US" sz="1800" dirty="0"/>
              <a:t> Click </a:t>
            </a:r>
            <a:r>
              <a:rPr lang="en-US" sz="1800" b="1" dirty="0"/>
              <a:t>New</a:t>
            </a:r>
            <a:r>
              <a:rPr lang="en-US" sz="1800" dirty="0"/>
              <a:t> and add the path to platform-tools to the list.</a:t>
            </a:r>
            <a:endParaRPr lang="en-VN" sz="1800" dirty="0"/>
          </a:p>
        </p:txBody>
      </p:sp>
      <p:sp>
        <p:nvSpPr>
          <p:cNvPr id="6" name="TextBox 5">
            <a:extLst>
              <a:ext uri="{FF2B5EF4-FFF2-40B4-BE49-F238E27FC236}">
                <a16:creationId xmlns:a16="http://schemas.microsoft.com/office/drawing/2014/main" id="{AFBFCFA5-C536-FC41-8DEC-4FC0E2EFDF0A}"/>
              </a:ext>
            </a:extLst>
          </p:cNvPr>
          <p:cNvSpPr txBox="1"/>
          <p:nvPr/>
        </p:nvSpPr>
        <p:spPr>
          <a:xfrm>
            <a:off x="762000" y="992124"/>
            <a:ext cx="3106941" cy="400110"/>
          </a:xfrm>
          <a:prstGeom prst="rect">
            <a:avLst/>
          </a:prstGeom>
          <a:noFill/>
        </p:spPr>
        <p:txBody>
          <a:bodyPr wrap="none" rtlCol="0">
            <a:spAutoFit/>
          </a:bodyPr>
          <a:lstStyle/>
          <a:p>
            <a:pPr fontAlgn="base"/>
            <a:r>
              <a:rPr lang="en-US" sz="2000" b="1" dirty="0"/>
              <a:t>Add SourceTree to Path</a:t>
            </a:r>
          </a:p>
        </p:txBody>
      </p:sp>
      <p:sp>
        <p:nvSpPr>
          <p:cNvPr id="7" name="TextBox 6">
            <a:extLst>
              <a:ext uri="{FF2B5EF4-FFF2-40B4-BE49-F238E27FC236}">
                <a16:creationId xmlns:a16="http://schemas.microsoft.com/office/drawing/2014/main" id="{962CF9AA-EBC8-EA42-97F4-4A7CC53C630A}"/>
              </a:ext>
            </a:extLst>
          </p:cNvPr>
          <p:cNvSpPr txBox="1"/>
          <p:nvPr/>
        </p:nvSpPr>
        <p:spPr>
          <a:xfrm>
            <a:off x="685799" y="4163055"/>
            <a:ext cx="6978416" cy="369332"/>
          </a:xfrm>
          <a:prstGeom prst="rect">
            <a:avLst/>
          </a:prstGeom>
          <a:noFill/>
        </p:spPr>
        <p:txBody>
          <a:bodyPr wrap="square" rtlCol="0">
            <a:spAutoFit/>
          </a:bodyPr>
          <a:lstStyle/>
          <a:p>
            <a:r>
              <a:rPr lang="en-US" sz="1800" dirty="0"/>
              <a:t>The default location for this folder is:</a:t>
            </a:r>
            <a:endParaRPr lang="en-VN" sz="1800" dirty="0"/>
          </a:p>
        </p:txBody>
      </p:sp>
      <p:sp>
        <p:nvSpPr>
          <p:cNvPr id="8" name="TextBox 7">
            <a:extLst>
              <a:ext uri="{FF2B5EF4-FFF2-40B4-BE49-F238E27FC236}">
                <a16:creationId xmlns:a16="http://schemas.microsoft.com/office/drawing/2014/main" id="{7FDF86CC-7482-6346-B415-F0D09086EA87}"/>
              </a:ext>
            </a:extLst>
          </p:cNvPr>
          <p:cNvSpPr txBox="1"/>
          <p:nvPr/>
        </p:nvSpPr>
        <p:spPr>
          <a:xfrm>
            <a:off x="762000" y="4741048"/>
            <a:ext cx="9055768" cy="307777"/>
          </a:xfrm>
          <a:prstGeom prst="rect">
            <a:avLst/>
          </a:prstGeom>
          <a:solidFill>
            <a:schemeClr val="tx1">
              <a:lumMod val="85000"/>
              <a:lumOff val="15000"/>
            </a:schemeClr>
          </a:solidFill>
        </p:spPr>
        <p:txBody>
          <a:bodyPr wrap="square" rtlCol="0">
            <a:spAutoFit/>
          </a:bodyPr>
          <a:lstStyle/>
          <a:p>
            <a:r>
              <a:rPr lang="en-US" dirty="0">
                <a:solidFill>
                  <a:schemeClr val="bg1"/>
                </a:solidFill>
              </a:rPr>
              <a:t>c:\Users\</a:t>
            </a:r>
            <a:r>
              <a:rPr lang="en-US" dirty="0">
                <a:solidFill>
                  <a:schemeClr val="accent4"/>
                </a:solidFill>
              </a:rPr>
              <a:t>YOUR_USERNAME</a:t>
            </a:r>
            <a:r>
              <a:rPr lang="en-US" dirty="0">
                <a:solidFill>
                  <a:schemeClr val="bg1"/>
                </a:solidFill>
              </a:rPr>
              <a:t>\</a:t>
            </a:r>
            <a:r>
              <a:rPr lang="en-US" dirty="0" err="1">
                <a:solidFill>
                  <a:schemeClr val="bg1"/>
                </a:solidFill>
              </a:rPr>
              <a:t>AppData</a:t>
            </a:r>
            <a:r>
              <a:rPr lang="en-US" dirty="0">
                <a:solidFill>
                  <a:schemeClr val="bg1"/>
                </a:solidFill>
              </a:rPr>
              <a:t>\Local\SourceTree</a:t>
            </a:r>
            <a:endParaRPr lang="en-VN" dirty="0">
              <a:solidFill>
                <a:schemeClr val="bg1"/>
              </a:solidFill>
            </a:endParaRPr>
          </a:p>
        </p:txBody>
      </p:sp>
    </p:spTree>
    <p:extLst>
      <p:ext uri="{BB962C8B-B14F-4D97-AF65-F5344CB8AC3E}">
        <p14:creationId xmlns:p14="http://schemas.microsoft.com/office/powerpoint/2010/main" val="2069697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478D19-CF97-4C19-847A-E1C2872453F0}"/>
              </a:ext>
            </a:extLst>
          </p:cNvPr>
          <p:cNvSpPr>
            <a:spLocks noGrp="1"/>
          </p:cNvSpPr>
          <p:nvPr>
            <p:ph type="title"/>
          </p:nvPr>
        </p:nvSpPr>
        <p:spPr>
          <a:xfrm>
            <a:off x="838200" y="572574"/>
            <a:ext cx="10515600" cy="1118114"/>
          </a:xfrm>
        </p:spPr>
        <p:txBody>
          <a:bodyPr/>
          <a:lstStyle/>
          <a:p>
            <a:r>
              <a:rPr lang="en-US" dirty="0"/>
              <a:t>Install Visual Studio Code</a:t>
            </a:r>
          </a:p>
        </p:txBody>
      </p:sp>
      <p:sp>
        <p:nvSpPr>
          <p:cNvPr id="12" name="Text Placeholder 2">
            <a:extLst>
              <a:ext uri="{FF2B5EF4-FFF2-40B4-BE49-F238E27FC236}">
                <a16:creationId xmlns:a16="http://schemas.microsoft.com/office/drawing/2014/main" id="{6500FFEF-85FB-476E-81F7-E91A9F3D4209}"/>
              </a:ext>
            </a:extLst>
          </p:cNvPr>
          <p:cNvSpPr>
            <a:spLocks noGrp="1"/>
          </p:cNvSpPr>
          <p:nvPr>
            <p:ph type="body" idx="1"/>
          </p:nvPr>
        </p:nvSpPr>
        <p:spPr>
          <a:xfrm>
            <a:off x="518476" y="2310886"/>
            <a:ext cx="4611462" cy="1118114"/>
          </a:xfrm>
        </p:spPr>
        <p:txBody>
          <a:bodyPr/>
          <a:lstStyle/>
          <a:p>
            <a:pPr>
              <a:buFont typeface="Arial" panose="020B0604020202020204" pitchFamily="34" charset="0"/>
              <a:buChar char="•"/>
            </a:pPr>
            <a:r>
              <a:rPr lang="en-US" sz="1800" dirty="0"/>
              <a:t>Download Microsoft Visual Studio Code: </a:t>
            </a:r>
            <a:r>
              <a:rPr lang="en-US" sz="1800" dirty="0">
                <a:hlinkClick r:id="rId3"/>
              </a:rPr>
              <a:t>https://code.visualstudio.com/download</a:t>
            </a:r>
            <a:endParaRPr lang="en-US" sz="1800" dirty="0"/>
          </a:p>
        </p:txBody>
      </p:sp>
      <p:sp>
        <p:nvSpPr>
          <p:cNvPr id="5" name="Slide Number Placeholder 4">
            <a:extLst>
              <a:ext uri="{FF2B5EF4-FFF2-40B4-BE49-F238E27FC236}">
                <a16:creationId xmlns:a16="http://schemas.microsoft.com/office/drawing/2014/main" id="{8F023927-2B97-4745-9039-5C144754B419}"/>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13</a:t>
            </a:fld>
            <a:endParaRPr lang="ja-JP" altLang="en-US"/>
          </a:p>
        </p:txBody>
      </p:sp>
      <p:pic>
        <p:nvPicPr>
          <p:cNvPr id="2" name="Picture 1">
            <a:extLst>
              <a:ext uri="{FF2B5EF4-FFF2-40B4-BE49-F238E27FC236}">
                <a16:creationId xmlns:a16="http://schemas.microsoft.com/office/drawing/2014/main" id="{E399FB8F-759B-2343-9B9C-3DF23BFF3CE7}"/>
              </a:ext>
            </a:extLst>
          </p:cNvPr>
          <p:cNvPicPr>
            <a:picLocks noChangeAspect="1"/>
          </p:cNvPicPr>
          <p:nvPr/>
        </p:nvPicPr>
        <p:blipFill>
          <a:blip r:embed="rId4"/>
          <a:stretch>
            <a:fillRect/>
          </a:stretch>
        </p:blipFill>
        <p:spPr>
          <a:xfrm>
            <a:off x="5718875" y="1509915"/>
            <a:ext cx="5954649" cy="4775511"/>
          </a:xfrm>
          <a:prstGeom prst="rect">
            <a:avLst/>
          </a:prstGeom>
        </p:spPr>
      </p:pic>
    </p:spTree>
    <p:extLst>
      <p:ext uri="{BB962C8B-B14F-4D97-AF65-F5344CB8AC3E}">
        <p14:creationId xmlns:p14="http://schemas.microsoft.com/office/powerpoint/2010/main" val="2940211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6F05E0-014F-3049-B5D8-B8C739CD3A7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14</a:t>
            </a:fld>
            <a:endParaRPr lang="ja-JP" altLang="en-US"/>
          </a:p>
        </p:txBody>
      </p:sp>
      <p:sp>
        <p:nvSpPr>
          <p:cNvPr id="5" name="TextBox 4">
            <a:extLst>
              <a:ext uri="{FF2B5EF4-FFF2-40B4-BE49-F238E27FC236}">
                <a16:creationId xmlns:a16="http://schemas.microsoft.com/office/drawing/2014/main" id="{F3C906AA-61C2-554D-A9F7-EC1CCD409EED}"/>
              </a:ext>
            </a:extLst>
          </p:cNvPr>
          <p:cNvSpPr txBox="1"/>
          <p:nvPr/>
        </p:nvSpPr>
        <p:spPr>
          <a:xfrm>
            <a:off x="342900" y="1805478"/>
            <a:ext cx="2901336" cy="2539157"/>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800" dirty="0"/>
              <a:t>Right click on the installer file, then chose </a:t>
            </a:r>
            <a:r>
              <a:rPr lang="en-US" sz="1800" b="1" dirty="0"/>
              <a:t>Run as administrator</a:t>
            </a:r>
            <a:r>
              <a:rPr lang="en-US" sz="1800" dirty="0"/>
              <a:t> if you want to install it to Program Files</a:t>
            </a:r>
          </a:p>
          <a:p>
            <a:pPr marL="285750" indent="-285750">
              <a:spcBef>
                <a:spcPts val="600"/>
              </a:spcBef>
              <a:spcAft>
                <a:spcPts val="600"/>
              </a:spcAft>
              <a:buFont typeface="Arial" panose="020B0604020202020204" pitchFamily="34" charset="0"/>
              <a:buChar char="•"/>
            </a:pPr>
            <a:r>
              <a:rPr lang="en-US" sz="1800" dirty="0"/>
              <a:t>Follow the wizard step by step to install it</a:t>
            </a:r>
          </a:p>
          <a:p>
            <a:endParaRPr lang="en-VN" sz="1800" dirty="0"/>
          </a:p>
        </p:txBody>
      </p:sp>
      <p:pic>
        <p:nvPicPr>
          <p:cNvPr id="6" name="Picture 5">
            <a:extLst>
              <a:ext uri="{FF2B5EF4-FFF2-40B4-BE49-F238E27FC236}">
                <a16:creationId xmlns:a16="http://schemas.microsoft.com/office/drawing/2014/main" id="{7D18B077-10FB-4A48-80C1-7D91ACEAC234}"/>
              </a:ext>
            </a:extLst>
          </p:cNvPr>
          <p:cNvPicPr>
            <a:picLocks noChangeAspect="1"/>
          </p:cNvPicPr>
          <p:nvPr/>
        </p:nvPicPr>
        <p:blipFill>
          <a:blip r:embed="rId2"/>
          <a:stretch>
            <a:fillRect/>
          </a:stretch>
        </p:blipFill>
        <p:spPr>
          <a:xfrm>
            <a:off x="3911600" y="1454150"/>
            <a:ext cx="7442200" cy="3949700"/>
          </a:xfrm>
          <a:prstGeom prst="rect">
            <a:avLst/>
          </a:prstGeom>
        </p:spPr>
      </p:pic>
    </p:spTree>
    <p:extLst>
      <p:ext uri="{BB962C8B-B14F-4D97-AF65-F5344CB8AC3E}">
        <p14:creationId xmlns:p14="http://schemas.microsoft.com/office/powerpoint/2010/main" val="414951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383A84-DACB-5442-B780-346D9F67294A}"/>
              </a:ext>
            </a:extLst>
          </p:cNvPr>
          <p:cNvSpPr>
            <a:spLocks noGrp="1"/>
          </p:cNvSpPr>
          <p:nvPr>
            <p:ph type="title"/>
          </p:nvPr>
        </p:nvSpPr>
        <p:spPr/>
        <p:txBody>
          <a:bodyPr/>
          <a:lstStyle/>
          <a:p>
            <a:r>
              <a:rPr lang="en-US" dirty="0"/>
              <a:t>Add React to a Website</a:t>
            </a:r>
            <a:endParaRPr lang="en-VN" dirty="0"/>
          </a:p>
        </p:txBody>
      </p:sp>
      <p:sp>
        <p:nvSpPr>
          <p:cNvPr id="4" name="Slide Number Placeholder 3">
            <a:extLst>
              <a:ext uri="{FF2B5EF4-FFF2-40B4-BE49-F238E27FC236}">
                <a16:creationId xmlns:a16="http://schemas.microsoft.com/office/drawing/2014/main" id="{1CC4213B-55AC-224D-A7C0-6802B542EA54}"/>
              </a:ext>
            </a:extLst>
          </p:cNvPr>
          <p:cNvSpPr>
            <a:spLocks noGrp="1"/>
          </p:cNvSpPr>
          <p:nvPr>
            <p:ph type="sldNum" idx="12"/>
          </p:nvPr>
        </p:nvSpPr>
        <p:spPr/>
        <p:txBody>
          <a:bodyPr/>
          <a:lstStyle/>
          <a:p>
            <a:fld id="{00000000-1234-1234-1234-123412341234}" type="slidenum">
              <a:rPr lang="en-US" altLang="ja-JP" smtClean="0"/>
              <a:pPr/>
              <a:t>15</a:t>
            </a:fld>
            <a:endParaRPr lang="ja-JP" altLang="en-US"/>
          </a:p>
        </p:txBody>
      </p:sp>
      <p:sp>
        <p:nvSpPr>
          <p:cNvPr id="2" name="TextBox 1">
            <a:extLst>
              <a:ext uri="{FF2B5EF4-FFF2-40B4-BE49-F238E27FC236}">
                <a16:creationId xmlns:a16="http://schemas.microsoft.com/office/drawing/2014/main" id="{0C6509A1-FAF0-0949-853C-28A4AC419D1E}"/>
              </a:ext>
            </a:extLst>
          </p:cNvPr>
          <p:cNvSpPr txBox="1"/>
          <p:nvPr/>
        </p:nvSpPr>
        <p:spPr>
          <a:xfrm>
            <a:off x="838200" y="1701321"/>
            <a:ext cx="7772400" cy="461665"/>
          </a:xfrm>
          <a:prstGeom prst="rect">
            <a:avLst/>
          </a:prstGeom>
          <a:noFill/>
        </p:spPr>
        <p:txBody>
          <a:bodyPr wrap="square" rtlCol="0">
            <a:spAutoFit/>
          </a:bodyPr>
          <a:lstStyle/>
          <a:p>
            <a:r>
              <a:rPr lang="en-US" sz="2400" b="1" dirty="0"/>
              <a:t>Use as little or as much React as you need.</a:t>
            </a:r>
            <a:endParaRPr lang="en-VN" sz="2400" b="1" dirty="0"/>
          </a:p>
        </p:txBody>
      </p:sp>
      <p:sp>
        <p:nvSpPr>
          <p:cNvPr id="3" name="TextBox 2">
            <a:extLst>
              <a:ext uri="{FF2B5EF4-FFF2-40B4-BE49-F238E27FC236}">
                <a16:creationId xmlns:a16="http://schemas.microsoft.com/office/drawing/2014/main" id="{C3822C2F-D84D-9C47-A0E1-BA2853C13893}"/>
              </a:ext>
            </a:extLst>
          </p:cNvPr>
          <p:cNvSpPr txBox="1"/>
          <p:nvPr/>
        </p:nvSpPr>
        <p:spPr>
          <a:xfrm>
            <a:off x="838200" y="2662989"/>
            <a:ext cx="10166684" cy="2092881"/>
          </a:xfrm>
          <a:prstGeom prst="rect">
            <a:avLst/>
          </a:prstGeom>
          <a:noFill/>
        </p:spPr>
        <p:txBody>
          <a:bodyPr wrap="square" rtlCol="0">
            <a:spAutoFit/>
          </a:bodyPr>
          <a:lstStyle/>
          <a:p>
            <a:pPr indent="-285750">
              <a:spcBef>
                <a:spcPts val="600"/>
              </a:spcBef>
              <a:spcAft>
                <a:spcPts val="600"/>
              </a:spcAft>
              <a:buFont typeface="Arial" panose="020B0604020202020204" pitchFamily="34" charset="0"/>
              <a:buChar char="•"/>
            </a:pPr>
            <a:r>
              <a:rPr lang="en-US" sz="2000" dirty="0"/>
              <a:t>React has been designed from the start for gradual adoption, and </a:t>
            </a:r>
            <a:r>
              <a:rPr lang="en-US" sz="2000" b="1" dirty="0"/>
              <a:t>you can use as little or as much React as you need</a:t>
            </a:r>
            <a:r>
              <a:rPr lang="en-US" sz="2000" dirty="0"/>
              <a:t>. Perhaps you only want to add some “sprinkles of interactivity” to an existing page. React components are a great way to do that.</a:t>
            </a:r>
          </a:p>
          <a:p>
            <a:pPr indent="-285750">
              <a:spcBef>
                <a:spcPts val="600"/>
              </a:spcBef>
              <a:spcAft>
                <a:spcPts val="600"/>
              </a:spcAft>
              <a:buFont typeface="Arial" panose="020B0604020202020204" pitchFamily="34" charset="0"/>
              <a:buChar char="•"/>
            </a:pPr>
            <a:r>
              <a:rPr lang="en-US" sz="2000" dirty="0"/>
              <a:t>The majority of websites aren’t, and don’t need to be, single-page apps. With </a:t>
            </a:r>
            <a:r>
              <a:rPr lang="en-US" sz="2000" b="1" dirty="0"/>
              <a:t>a few lines of code and no build tooling</a:t>
            </a:r>
            <a:r>
              <a:rPr lang="en-US" sz="2000" dirty="0"/>
              <a:t>, try React in a small part of your website. You can then either gradually expand its presence, or keep it contained to a few dynamic widgets.</a:t>
            </a:r>
          </a:p>
        </p:txBody>
      </p:sp>
    </p:spTree>
    <p:extLst>
      <p:ext uri="{BB962C8B-B14F-4D97-AF65-F5344CB8AC3E}">
        <p14:creationId xmlns:p14="http://schemas.microsoft.com/office/powerpoint/2010/main" val="2561165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B1D4E-DD8D-DE4F-9597-1EA74C789845}"/>
              </a:ext>
            </a:extLst>
          </p:cNvPr>
          <p:cNvSpPr>
            <a:spLocks noGrp="1"/>
          </p:cNvSpPr>
          <p:nvPr>
            <p:ph type="title"/>
          </p:nvPr>
        </p:nvSpPr>
        <p:spPr/>
        <p:txBody>
          <a:bodyPr/>
          <a:lstStyle/>
          <a:p>
            <a:r>
              <a:rPr lang="en-US" dirty="0"/>
              <a:t>Step 1: Add a DOM Container to the HTML</a:t>
            </a:r>
            <a:endParaRPr lang="en-VN" dirty="0"/>
          </a:p>
        </p:txBody>
      </p:sp>
      <p:sp>
        <p:nvSpPr>
          <p:cNvPr id="3" name="Slide Number Placeholder 2">
            <a:extLst>
              <a:ext uri="{FF2B5EF4-FFF2-40B4-BE49-F238E27FC236}">
                <a16:creationId xmlns:a16="http://schemas.microsoft.com/office/drawing/2014/main" id="{739361E9-F4AB-FE4E-A58C-7EFF3A7F088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16</a:t>
            </a:fld>
            <a:endParaRPr lang="ja-JP" altLang="en-US"/>
          </a:p>
        </p:txBody>
      </p:sp>
      <p:sp>
        <p:nvSpPr>
          <p:cNvPr id="5" name="Rectangle 4">
            <a:extLst>
              <a:ext uri="{FF2B5EF4-FFF2-40B4-BE49-F238E27FC236}">
                <a16:creationId xmlns:a16="http://schemas.microsoft.com/office/drawing/2014/main" id="{69677143-8EFB-AD44-81CF-817FE5DAAA23}"/>
              </a:ext>
            </a:extLst>
          </p:cNvPr>
          <p:cNvSpPr/>
          <p:nvPr/>
        </p:nvSpPr>
        <p:spPr>
          <a:xfrm>
            <a:off x="2775284" y="2988603"/>
            <a:ext cx="6096000" cy="1477328"/>
          </a:xfrm>
          <a:prstGeom prst="rect">
            <a:avLst/>
          </a:prstGeom>
          <a:solidFill>
            <a:schemeClr val="bg1">
              <a:lumMod val="95000"/>
            </a:schemeClr>
          </a:solidFill>
        </p:spPr>
        <p:txBody>
          <a:bodyPr>
            <a:spAutoFit/>
          </a:bodyPr>
          <a:lstStyle/>
          <a:p>
            <a:r>
              <a:rPr lang="en-US" sz="1800" dirty="0">
                <a:solidFill>
                  <a:srgbClr val="5C6773"/>
                </a:solidFill>
                <a:latin typeface="var(--font-monospace)"/>
              </a:rPr>
              <a:t>&lt;!-- ... existing </a:t>
            </a:r>
            <a:r>
              <a:rPr lang="en-US" sz="1800" dirty="0">
                <a:solidFill>
                  <a:srgbClr val="41A6D9"/>
                </a:solidFill>
                <a:latin typeface="var(--font-monospace)"/>
              </a:rPr>
              <a:t>HTML</a:t>
            </a:r>
            <a:r>
              <a:rPr lang="en-US" sz="1800" dirty="0">
                <a:solidFill>
                  <a:srgbClr val="5C6773"/>
                </a:solidFill>
                <a:latin typeface="var(--font-monospace)"/>
              </a:rPr>
              <a:t> ... --&gt;</a:t>
            </a:r>
          </a:p>
          <a:p>
            <a:br>
              <a:rPr lang="en-US" sz="1800" dirty="0">
                <a:solidFill>
                  <a:srgbClr val="5C6773"/>
                </a:solidFill>
                <a:latin typeface="var(--font-monospace)"/>
              </a:rPr>
            </a:br>
            <a:r>
              <a:rPr lang="en-US" sz="1800" dirty="0">
                <a:solidFill>
                  <a:srgbClr val="5C6773"/>
                </a:solidFill>
                <a:latin typeface="var(--font-monospace)"/>
              </a:rPr>
              <a:t>&lt;div id=</a:t>
            </a:r>
            <a:r>
              <a:rPr lang="en-US" sz="1800" dirty="0">
                <a:solidFill>
                  <a:srgbClr val="86B300"/>
                </a:solidFill>
                <a:latin typeface="var(--font-monospace)"/>
              </a:rPr>
              <a:t>"</a:t>
            </a:r>
            <a:r>
              <a:rPr lang="en-US" sz="1800" dirty="0" err="1">
                <a:solidFill>
                  <a:srgbClr val="86B300"/>
                </a:solidFill>
                <a:latin typeface="var(--font-monospace)"/>
              </a:rPr>
              <a:t>like_button_container</a:t>
            </a:r>
            <a:r>
              <a:rPr lang="en-US" sz="1800" dirty="0">
                <a:solidFill>
                  <a:srgbClr val="86B300"/>
                </a:solidFill>
                <a:latin typeface="var(--font-monospace)"/>
              </a:rPr>
              <a:t>"</a:t>
            </a:r>
            <a:r>
              <a:rPr lang="en-US" sz="1800" dirty="0">
                <a:solidFill>
                  <a:srgbClr val="5C6773"/>
                </a:solidFill>
                <a:latin typeface="var(--font-monospace)"/>
              </a:rPr>
              <a:t>&gt;&lt;/div&gt;</a:t>
            </a:r>
          </a:p>
          <a:p>
            <a:br>
              <a:rPr lang="en-US" sz="1800" dirty="0">
                <a:solidFill>
                  <a:srgbClr val="5C6773"/>
                </a:solidFill>
                <a:latin typeface="var(--font-monospace)"/>
              </a:rPr>
            </a:br>
            <a:r>
              <a:rPr lang="en-US" sz="1800" dirty="0">
                <a:solidFill>
                  <a:srgbClr val="5C6773"/>
                </a:solidFill>
                <a:latin typeface="var(--font-monospace)"/>
              </a:rPr>
              <a:t>&lt;!-- ... existing </a:t>
            </a:r>
            <a:r>
              <a:rPr lang="en-US" sz="1800" dirty="0">
                <a:solidFill>
                  <a:srgbClr val="41A6D9"/>
                </a:solidFill>
                <a:latin typeface="var(--font-monospace)"/>
              </a:rPr>
              <a:t>HTML</a:t>
            </a:r>
            <a:r>
              <a:rPr lang="en-US" sz="1800" dirty="0">
                <a:solidFill>
                  <a:srgbClr val="5C6773"/>
                </a:solidFill>
                <a:latin typeface="var(--font-monospace)"/>
              </a:rPr>
              <a:t> ... --&gt;</a:t>
            </a:r>
          </a:p>
        </p:txBody>
      </p:sp>
      <p:sp>
        <p:nvSpPr>
          <p:cNvPr id="6" name="TextBox 5">
            <a:extLst>
              <a:ext uri="{FF2B5EF4-FFF2-40B4-BE49-F238E27FC236}">
                <a16:creationId xmlns:a16="http://schemas.microsoft.com/office/drawing/2014/main" id="{7681298A-2565-7847-B070-7ED5FC5E54C7}"/>
              </a:ext>
            </a:extLst>
          </p:cNvPr>
          <p:cNvSpPr txBox="1"/>
          <p:nvPr/>
        </p:nvSpPr>
        <p:spPr>
          <a:xfrm>
            <a:off x="838200" y="1701321"/>
            <a:ext cx="10395285" cy="707886"/>
          </a:xfrm>
          <a:prstGeom prst="rect">
            <a:avLst/>
          </a:prstGeom>
          <a:noFill/>
        </p:spPr>
        <p:txBody>
          <a:bodyPr wrap="square" rtlCol="0">
            <a:spAutoFit/>
          </a:bodyPr>
          <a:lstStyle/>
          <a:p>
            <a:r>
              <a:rPr lang="en-US" sz="2000" dirty="0"/>
              <a:t>First, open the HTML page you want to edit. Add an empty </a:t>
            </a:r>
            <a:r>
              <a:rPr lang="en-US" sz="2000" dirty="0">
                <a:highlight>
                  <a:srgbClr val="FFFF00"/>
                </a:highlight>
              </a:rPr>
              <a:t>&lt;div&gt;</a:t>
            </a:r>
            <a:r>
              <a:rPr lang="en-US" sz="2000" dirty="0"/>
              <a:t> tag to mark the spot where you want to display something with React. For example:</a:t>
            </a:r>
            <a:endParaRPr lang="en-VN" sz="2000" dirty="0"/>
          </a:p>
        </p:txBody>
      </p:sp>
      <p:sp>
        <p:nvSpPr>
          <p:cNvPr id="7" name="TextBox 6">
            <a:extLst>
              <a:ext uri="{FF2B5EF4-FFF2-40B4-BE49-F238E27FC236}">
                <a16:creationId xmlns:a16="http://schemas.microsoft.com/office/drawing/2014/main" id="{259BA9A3-22E3-404C-81DB-F3B2E42DB1D1}"/>
              </a:ext>
            </a:extLst>
          </p:cNvPr>
          <p:cNvSpPr txBox="1"/>
          <p:nvPr/>
        </p:nvSpPr>
        <p:spPr>
          <a:xfrm>
            <a:off x="838199" y="4957011"/>
            <a:ext cx="10278979" cy="707886"/>
          </a:xfrm>
          <a:prstGeom prst="rect">
            <a:avLst/>
          </a:prstGeom>
          <a:noFill/>
        </p:spPr>
        <p:txBody>
          <a:bodyPr wrap="square" rtlCol="0">
            <a:spAutoFit/>
          </a:bodyPr>
          <a:lstStyle/>
          <a:p>
            <a:r>
              <a:rPr lang="en-US" sz="2000" dirty="0"/>
              <a:t>We gave this </a:t>
            </a:r>
            <a:r>
              <a:rPr lang="en-US" sz="2000" dirty="0">
                <a:highlight>
                  <a:srgbClr val="FFFF00"/>
                </a:highlight>
              </a:rPr>
              <a:t>&lt;div&gt;</a:t>
            </a:r>
            <a:r>
              <a:rPr lang="en-US" sz="2000" dirty="0"/>
              <a:t> a unique id HTML attribute. This will allow us to find it from the JavaScript code later and display a React component inside of it.</a:t>
            </a:r>
            <a:endParaRPr lang="en-VN" sz="2000" dirty="0"/>
          </a:p>
        </p:txBody>
      </p:sp>
    </p:spTree>
    <p:extLst>
      <p:ext uri="{BB962C8B-B14F-4D97-AF65-F5344CB8AC3E}">
        <p14:creationId xmlns:p14="http://schemas.microsoft.com/office/powerpoint/2010/main" val="3349473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EB1DA-220F-F54B-B686-1A10781F86E0}"/>
              </a:ext>
            </a:extLst>
          </p:cNvPr>
          <p:cNvSpPr>
            <a:spLocks noGrp="1"/>
          </p:cNvSpPr>
          <p:nvPr>
            <p:ph type="title"/>
          </p:nvPr>
        </p:nvSpPr>
        <p:spPr/>
        <p:txBody>
          <a:bodyPr/>
          <a:lstStyle/>
          <a:p>
            <a:r>
              <a:rPr lang="en-US" dirty="0"/>
              <a:t>Step 2: Add the Script Tags</a:t>
            </a:r>
            <a:endParaRPr lang="en-VN" dirty="0"/>
          </a:p>
        </p:txBody>
      </p:sp>
      <p:sp>
        <p:nvSpPr>
          <p:cNvPr id="3" name="Slide Number Placeholder 2">
            <a:extLst>
              <a:ext uri="{FF2B5EF4-FFF2-40B4-BE49-F238E27FC236}">
                <a16:creationId xmlns:a16="http://schemas.microsoft.com/office/drawing/2014/main" id="{C0AE7B4B-D514-4745-A0FB-7DC7803CC29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17</a:t>
            </a:fld>
            <a:endParaRPr lang="ja-JP" altLang="en-US"/>
          </a:p>
        </p:txBody>
      </p:sp>
      <p:sp>
        <p:nvSpPr>
          <p:cNvPr id="4" name="Rectangle 3">
            <a:extLst>
              <a:ext uri="{FF2B5EF4-FFF2-40B4-BE49-F238E27FC236}">
                <a16:creationId xmlns:a16="http://schemas.microsoft.com/office/drawing/2014/main" id="{05A5BC99-49F2-9945-B815-1E05CB78549D}"/>
              </a:ext>
            </a:extLst>
          </p:cNvPr>
          <p:cNvSpPr/>
          <p:nvPr/>
        </p:nvSpPr>
        <p:spPr>
          <a:xfrm>
            <a:off x="838200" y="2459175"/>
            <a:ext cx="10515600" cy="3139321"/>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  &lt;!-- ... other </a:t>
            </a:r>
            <a:r>
              <a:rPr lang="en-US" sz="1800" dirty="0">
                <a:solidFill>
                  <a:srgbClr val="41A6D9"/>
                </a:solidFill>
                <a:latin typeface="var(--font-monospace)"/>
              </a:rPr>
              <a:t>HTML</a:t>
            </a:r>
            <a:r>
              <a:rPr lang="en-US" sz="1800" dirty="0">
                <a:solidFill>
                  <a:srgbClr val="5C6773"/>
                </a:solidFill>
                <a:latin typeface="var(--font-monospace)"/>
              </a:rPr>
              <a:t> ... --&gt;</a:t>
            </a:r>
          </a:p>
          <a:p>
            <a:br>
              <a:rPr lang="en-US" sz="1800" dirty="0">
                <a:solidFill>
                  <a:srgbClr val="5C6773"/>
                </a:solidFill>
                <a:latin typeface="var(--font-monospace)"/>
              </a:rPr>
            </a:br>
            <a:r>
              <a:rPr lang="en-US" sz="1800" dirty="0">
                <a:solidFill>
                  <a:srgbClr val="5C6773"/>
                </a:solidFill>
                <a:latin typeface="var(--font-monospace)"/>
              </a:rPr>
              <a:t>  &lt;!-- </a:t>
            </a:r>
            <a:r>
              <a:rPr lang="en-US" sz="1800" dirty="0">
                <a:solidFill>
                  <a:srgbClr val="41A6D9"/>
                </a:solidFill>
                <a:latin typeface="var(--font-monospace)"/>
              </a:rPr>
              <a:t>Load</a:t>
            </a:r>
            <a:r>
              <a:rPr lang="en-US" sz="1800" dirty="0">
                <a:solidFill>
                  <a:srgbClr val="5C6773"/>
                </a:solidFill>
                <a:latin typeface="var(--font-monospace)"/>
              </a:rPr>
              <a:t> </a:t>
            </a:r>
            <a:r>
              <a:rPr lang="en-US" sz="1800" dirty="0">
                <a:solidFill>
                  <a:srgbClr val="41A6D9"/>
                </a:solidFill>
                <a:latin typeface="var(--font-monospace)"/>
              </a:rPr>
              <a:t>React</a:t>
            </a:r>
            <a:r>
              <a:rPr lang="en-US" sz="1800" dirty="0">
                <a:solidFill>
                  <a:srgbClr val="5C6773"/>
                </a:solidFill>
                <a:latin typeface="var(--font-monospace)"/>
              </a:rPr>
              <a:t>. --&gt;</a:t>
            </a:r>
          </a:p>
          <a:p>
            <a:r>
              <a:rPr lang="en-US" sz="1800" dirty="0">
                <a:solidFill>
                  <a:srgbClr val="5C6773"/>
                </a:solidFill>
                <a:latin typeface="var(--font-monospace)"/>
              </a:rPr>
              <a:t>  &lt;!-- </a:t>
            </a:r>
            <a:r>
              <a:rPr lang="en-US" sz="1800" dirty="0">
                <a:solidFill>
                  <a:srgbClr val="41A6D9"/>
                </a:solidFill>
                <a:latin typeface="var(--font-monospace)"/>
              </a:rPr>
              <a:t>Note</a:t>
            </a:r>
            <a:r>
              <a:rPr lang="en-US" sz="1800" dirty="0">
                <a:solidFill>
                  <a:srgbClr val="5C6773"/>
                </a:solidFill>
                <a:latin typeface="var(--font-monospace)"/>
              </a:rPr>
              <a:t>: when deploying, replace </a:t>
            </a:r>
            <a:r>
              <a:rPr lang="en-US" sz="1800" dirty="0">
                <a:solidFill>
                  <a:srgbClr val="86B300"/>
                </a:solidFill>
                <a:latin typeface="var(--font-monospace)"/>
              </a:rPr>
              <a:t>"</a:t>
            </a:r>
            <a:r>
              <a:rPr lang="en-US" sz="1800" dirty="0" err="1">
                <a:solidFill>
                  <a:srgbClr val="86B300"/>
                </a:solidFill>
                <a:latin typeface="var(--font-monospace)"/>
              </a:rPr>
              <a:t>development.js</a:t>
            </a:r>
            <a:r>
              <a:rPr lang="en-US" sz="1800" dirty="0">
                <a:solidFill>
                  <a:srgbClr val="86B300"/>
                </a:solidFill>
                <a:latin typeface="var(--font-monospace)"/>
              </a:rPr>
              <a:t>"</a:t>
            </a:r>
            <a:r>
              <a:rPr lang="en-US" sz="1800" dirty="0">
                <a:solidFill>
                  <a:srgbClr val="5C6773"/>
                </a:solidFill>
                <a:latin typeface="var(--font-monospace)"/>
              </a:rPr>
              <a:t> </a:t>
            </a:r>
            <a:r>
              <a:rPr lang="en-US" sz="1800" dirty="0">
                <a:solidFill>
                  <a:srgbClr val="F2590C"/>
                </a:solidFill>
                <a:latin typeface="var(--font-monospace)"/>
              </a:rPr>
              <a:t>with</a:t>
            </a:r>
            <a:r>
              <a:rPr lang="en-US" sz="1800" dirty="0">
                <a:solidFill>
                  <a:srgbClr val="5C6773"/>
                </a:solidFill>
                <a:latin typeface="var(--font-monospace)"/>
              </a:rPr>
              <a:t> </a:t>
            </a:r>
            <a:r>
              <a:rPr lang="en-US" sz="1800" dirty="0">
                <a:solidFill>
                  <a:srgbClr val="86B300"/>
                </a:solidFill>
                <a:latin typeface="var(--font-monospace)"/>
              </a:rPr>
              <a:t>"</a:t>
            </a:r>
            <a:r>
              <a:rPr lang="en-US" sz="1800" dirty="0" err="1">
                <a:solidFill>
                  <a:srgbClr val="86B300"/>
                </a:solidFill>
                <a:latin typeface="var(--font-monospace)"/>
              </a:rPr>
              <a:t>production.min.js</a:t>
            </a:r>
            <a:r>
              <a:rPr lang="en-US" sz="1800" dirty="0">
                <a:solidFill>
                  <a:srgbClr val="86B300"/>
                </a:solidFill>
                <a:latin typeface="var(--font-monospace)"/>
              </a:rPr>
              <a:t>"</a:t>
            </a:r>
            <a:r>
              <a:rPr lang="en-US" sz="1800" dirty="0">
                <a:solidFill>
                  <a:srgbClr val="5C6773"/>
                </a:solidFill>
                <a:latin typeface="var(--font-monospace)"/>
              </a:rPr>
              <a:t>. --&gt;</a:t>
            </a:r>
          </a:p>
          <a:p>
            <a:r>
              <a:rPr lang="en-US" sz="1800" dirty="0">
                <a:solidFill>
                  <a:srgbClr val="5C6773"/>
                </a:solidFill>
                <a:latin typeface="var(--font-monospace)"/>
              </a:rPr>
              <a:t>  &lt;script </a:t>
            </a:r>
            <a:r>
              <a:rPr lang="en-US" sz="1800" dirty="0" err="1">
                <a:solidFill>
                  <a:srgbClr val="5C6773"/>
                </a:solidFill>
                <a:latin typeface="var(--font-monospace)"/>
              </a:rPr>
              <a:t>src</a:t>
            </a:r>
            <a:r>
              <a:rPr lang="en-US" sz="1800" dirty="0">
                <a:solidFill>
                  <a:srgbClr val="5C6773"/>
                </a:solidFill>
                <a:latin typeface="var(--font-monospace)"/>
              </a:rPr>
              <a:t>=</a:t>
            </a:r>
            <a:r>
              <a:rPr lang="en-US" sz="1800" dirty="0">
                <a:solidFill>
                  <a:srgbClr val="86B300"/>
                </a:solidFill>
                <a:latin typeface="var(--font-monospace)"/>
              </a:rPr>
              <a:t>"https://</a:t>
            </a:r>
            <a:r>
              <a:rPr lang="en-US" sz="1800" dirty="0" err="1">
                <a:solidFill>
                  <a:srgbClr val="86B300"/>
                </a:solidFill>
                <a:latin typeface="var(--font-monospace)"/>
              </a:rPr>
              <a:t>unpkg.com</a:t>
            </a:r>
            <a:r>
              <a:rPr lang="en-US" sz="1800" dirty="0">
                <a:solidFill>
                  <a:srgbClr val="86B300"/>
                </a:solidFill>
                <a:latin typeface="var(--font-monospace)"/>
              </a:rPr>
              <a:t>/react@16/</a:t>
            </a:r>
            <a:r>
              <a:rPr lang="en-US" sz="1800" dirty="0" err="1">
                <a:solidFill>
                  <a:srgbClr val="86B300"/>
                </a:solidFill>
                <a:latin typeface="var(--font-monospace)"/>
              </a:rPr>
              <a:t>umd</a:t>
            </a:r>
            <a:r>
              <a:rPr lang="en-US" sz="1800" dirty="0">
                <a:solidFill>
                  <a:srgbClr val="86B300"/>
                </a:solidFill>
                <a:latin typeface="var(--font-monospace)"/>
              </a:rPr>
              <a:t>/</a:t>
            </a:r>
            <a:r>
              <a:rPr lang="en-US" sz="1800" dirty="0" err="1">
                <a:solidFill>
                  <a:srgbClr val="86B300"/>
                </a:solidFill>
                <a:latin typeface="var(--font-monospace)"/>
              </a:rPr>
              <a:t>react.development.js</a:t>
            </a:r>
            <a:r>
              <a:rPr lang="en-US" sz="1800" dirty="0">
                <a:solidFill>
                  <a:srgbClr val="86B300"/>
                </a:solidFill>
                <a:latin typeface="var(--font-monospace)"/>
              </a:rPr>
              <a:t>"</a:t>
            </a:r>
            <a:r>
              <a:rPr lang="en-US" sz="1800" dirty="0">
                <a:solidFill>
                  <a:srgbClr val="5C6773"/>
                </a:solidFill>
                <a:latin typeface="var(--font-monospace)"/>
              </a:rPr>
              <a:t> </a:t>
            </a:r>
            <a:r>
              <a:rPr lang="en-US" sz="1800" dirty="0" err="1">
                <a:solidFill>
                  <a:srgbClr val="5C6773"/>
                </a:solidFill>
                <a:latin typeface="var(--font-monospace)"/>
              </a:rPr>
              <a:t>crossorigin</a:t>
            </a:r>
            <a:r>
              <a:rPr lang="en-US" sz="1800" dirty="0">
                <a:solidFill>
                  <a:srgbClr val="5C6773"/>
                </a:solidFill>
                <a:latin typeface="var(--font-monospace)"/>
              </a:rPr>
              <a:t>&gt;&lt;/script&gt;</a:t>
            </a:r>
          </a:p>
          <a:p>
            <a:r>
              <a:rPr lang="en-US" sz="1800" dirty="0">
                <a:solidFill>
                  <a:srgbClr val="5C6773"/>
                </a:solidFill>
                <a:latin typeface="var(--font-monospace)"/>
              </a:rPr>
              <a:t>  &lt;script </a:t>
            </a:r>
            <a:r>
              <a:rPr lang="en-US" sz="1800" dirty="0" err="1">
                <a:solidFill>
                  <a:srgbClr val="5C6773"/>
                </a:solidFill>
                <a:latin typeface="var(--font-monospace)"/>
              </a:rPr>
              <a:t>src</a:t>
            </a:r>
            <a:r>
              <a:rPr lang="en-US" sz="1800" dirty="0">
                <a:solidFill>
                  <a:srgbClr val="5C6773"/>
                </a:solidFill>
                <a:latin typeface="var(--font-monospace)"/>
              </a:rPr>
              <a:t>=</a:t>
            </a:r>
            <a:r>
              <a:rPr lang="en-US" sz="1800" dirty="0">
                <a:solidFill>
                  <a:srgbClr val="86B300"/>
                </a:solidFill>
                <a:latin typeface="var(--font-monospace)"/>
              </a:rPr>
              <a:t>"https://</a:t>
            </a:r>
            <a:r>
              <a:rPr lang="en-US" sz="1800" dirty="0" err="1">
                <a:solidFill>
                  <a:srgbClr val="86B300"/>
                </a:solidFill>
                <a:latin typeface="var(--font-monospace)"/>
              </a:rPr>
              <a:t>unpkg.com</a:t>
            </a:r>
            <a:r>
              <a:rPr lang="en-US" sz="1800" dirty="0">
                <a:solidFill>
                  <a:srgbClr val="86B300"/>
                </a:solidFill>
                <a:latin typeface="var(--font-monospace)"/>
              </a:rPr>
              <a:t>/react-dom@16/</a:t>
            </a:r>
            <a:r>
              <a:rPr lang="en-US" sz="1800" dirty="0" err="1">
                <a:solidFill>
                  <a:srgbClr val="86B300"/>
                </a:solidFill>
                <a:latin typeface="var(--font-monospace)"/>
              </a:rPr>
              <a:t>umd</a:t>
            </a:r>
            <a:r>
              <a:rPr lang="en-US" sz="1800" dirty="0">
                <a:solidFill>
                  <a:srgbClr val="86B300"/>
                </a:solidFill>
                <a:latin typeface="var(--font-monospace)"/>
              </a:rPr>
              <a:t>/react-</a:t>
            </a:r>
            <a:r>
              <a:rPr lang="en-US" sz="1800" dirty="0" err="1">
                <a:solidFill>
                  <a:srgbClr val="86B300"/>
                </a:solidFill>
                <a:latin typeface="var(--font-monospace)"/>
              </a:rPr>
              <a:t>dom.development.js</a:t>
            </a:r>
            <a:r>
              <a:rPr lang="en-US" sz="1800" dirty="0">
                <a:solidFill>
                  <a:srgbClr val="86B300"/>
                </a:solidFill>
                <a:latin typeface="var(--font-monospace)"/>
              </a:rPr>
              <a:t>"</a:t>
            </a:r>
            <a:r>
              <a:rPr lang="en-US" sz="1800" dirty="0">
                <a:solidFill>
                  <a:srgbClr val="5C6773"/>
                </a:solidFill>
                <a:latin typeface="var(--font-monospace)"/>
              </a:rPr>
              <a:t> </a:t>
            </a:r>
            <a:r>
              <a:rPr lang="en-US" sz="1800" dirty="0" err="1">
                <a:solidFill>
                  <a:srgbClr val="5C6773"/>
                </a:solidFill>
                <a:latin typeface="var(--font-monospace)"/>
              </a:rPr>
              <a:t>crossorigin</a:t>
            </a:r>
            <a:r>
              <a:rPr lang="en-US" sz="1800" dirty="0">
                <a:solidFill>
                  <a:srgbClr val="5C6773"/>
                </a:solidFill>
                <a:latin typeface="var(--font-monospace)"/>
              </a:rPr>
              <a:t>&gt;&lt;/script&gt;</a:t>
            </a:r>
          </a:p>
          <a:p>
            <a:br>
              <a:rPr lang="en-US" sz="1800" dirty="0">
                <a:solidFill>
                  <a:srgbClr val="5C6773"/>
                </a:solidFill>
                <a:latin typeface="var(--font-monospace)"/>
              </a:rPr>
            </a:br>
            <a:r>
              <a:rPr lang="en-US" sz="1800" dirty="0">
                <a:solidFill>
                  <a:srgbClr val="5C6773"/>
                </a:solidFill>
                <a:latin typeface="var(--font-monospace)"/>
              </a:rPr>
              <a:t>  &lt;!-- </a:t>
            </a:r>
            <a:r>
              <a:rPr lang="en-US" sz="1800" dirty="0">
                <a:solidFill>
                  <a:srgbClr val="41A6D9"/>
                </a:solidFill>
                <a:latin typeface="var(--font-monospace)"/>
              </a:rPr>
              <a:t>Load</a:t>
            </a:r>
            <a:r>
              <a:rPr lang="en-US" sz="1800" dirty="0">
                <a:solidFill>
                  <a:srgbClr val="5C6773"/>
                </a:solidFill>
                <a:latin typeface="var(--font-monospace)"/>
              </a:rPr>
              <a:t> our </a:t>
            </a:r>
            <a:r>
              <a:rPr lang="en-US" sz="1800" dirty="0">
                <a:solidFill>
                  <a:srgbClr val="41A6D9"/>
                </a:solidFill>
                <a:latin typeface="var(--font-monospace)"/>
              </a:rPr>
              <a:t>React</a:t>
            </a:r>
            <a:r>
              <a:rPr lang="en-US" sz="1800" dirty="0">
                <a:solidFill>
                  <a:srgbClr val="5C6773"/>
                </a:solidFill>
                <a:latin typeface="var(--font-monospace)"/>
              </a:rPr>
              <a:t> component. --&gt;</a:t>
            </a:r>
          </a:p>
          <a:p>
            <a:r>
              <a:rPr lang="en-US" sz="1800" dirty="0">
                <a:solidFill>
                  <a:srgbClr val="5C6773"/>
                </a:solidFill>
                <a:latin typeface="var(--font-monospace)"/>
              </a:rPr>
              <a:t>  &lt;script </a:t>
            </a:r>
            <a:r>
              <a:rPr lang="en-US" sz="1800" dirty="0" err="1">
                <a:solidFill>
                  <a:srgbClr val="5C6773"/>
                </a:solidFill>
                <a:latin typeface="var(--font-monospace)"/>
              </a:rPr>
              <a:t>src</a:t>
            </a:r>
            <a:r>
              <a:rPr lang="en-US" sz="1800" dirty="0">
                <a:solidFill>
                  <a:srgbClr val="5C6773"/>
                </a:solidFill>
                <a:latin typeface="var(--font-monospace)"/>
              </a:rPr>
              <a:t>=</a:t>
            </a:r>
            <a:r>
              <a:rPr lang="en-US" sz="1800" dirty="0">
                <a:solidFill>
                  <a:srgbClr val="86B300"/>
                </a:solidFill>
                <a:latin typeface="var(--font-monospace)"/>
              </a:rPr>
              <a:t>"</a:t>
            </a:r>
            <a:r>
              <a:rPr lang="en-US" sz="1800" dirty="0" err="1">
                <a:solidFill>
                  <a:srgbClr val="86B300"/>
                </a:solidFill>
                <a:latin typeface="var(--font-monospace)"/>
              </a:rPr>
              <a:t>like_button.js</a:t>
            </a:r>
            <a:r>
              <a:rPr lang="en-US" sz="1800" dirty="0">
                <a:solidFill>
                  <a:srgbClr val="86B300"/>
                </a:solidFill>
                <a:latin typeface="var(--font-monospace)"/>
              </a:rPr>
              <a:t>"</a:t>
            </a:r>
            <a:r>
              <a:rPr lang="en-US" sz="1800" dirty="0">
                <a:solidFill>
                  <a:srgbClr val="5C6773"/>
                </a:solidFill>
                <a:latin typeface="var(--font-monospace)"/>
              </a:rPr>
              <a:t>&gt;&lt;/script&gt;</a:t>
            </a:r>
          </a:p>
          <a:p>
            <a:br>
              <a:rPr lang="en-US" sz="1800" dirty="0">
                <a:solidFill>
                  <a:srgbClr val="5C6773"/>
                </a:solidFill>
                <a:latin typeface="var(--font-monospace)"/>
              </a:rPr>
            </a:br>
            <a:r>
              <a:rPr lang="en-US" sz="1800" dirty="0">
                <a:solidFill>
                  <a:srgbClr val="5C6773"/>
                </a:solidFill>
                <a:latin typeface="var(--font-monospace)"/>
              </a:rPr>
              <a:t>&lt;/body&gt;</a:t>
            </a:r>
          </a:p>
        </p:txBody>
      </p:sp>
      <p:sp>
        <p:nvSpPr>
          <p:cNvPr id="5" name="TextBox 4">
            <a:extLst>
              <a:ext uri="{FF2B5EF4-FFF2-40B4-BE49-F238E27FC236}">
                <a16:creationId xmlns:a16="http://schemas.microsoft.com/office/drawing/2014/main" id="{4F25F5FF-7268-0044-9510-C96931456C07}"/>
              </a:ext>
            </a:extLst>
          </p:cNvPr>
          <p:cNvSpPr txBox="1"/>
          <p:nvPr/>
        </p:nvSpPr>
        <p:spPr>
          <a:xfrm>
            <a:off x="838200" y="1701321"/>
            <a:ext cx="10712116" cy="400110"/>
          </a:xfrm>
          <a:prstGeom prst="rect">
            <a:avLst/>
          </a:prstGeom>
          <a:noFill/>
        </p:spPr>
        <p:txBody>
          <a:bodyPr wrap="square" rtlCol="0">
            <a:spAutoFit/>
          </a:bodyPr>
          <a:lstStyle/>
          <a:p>
            <a:r>
              <a:rPr lang="en-US" sz="2000" dirty="0"/>
              <a:t>Next, add three </a:t>
            </a:r>
            <a:r>
              <a:rPr lang="en-US" sz="2000" dirty="0">
                <a:highlight>
                  <a:srgbClr val="FFFF00"/>
                </a:highlight>
              </a:rPr>
              <a:t>&lt;script&gt;</a:t>
            </a:r>
            <a:r>
              <a:rPr lang="en-US" sz="2000" dirty="0"/>
              <a:t> tags to the HTML page right before the closing </a:t>
            </a:r>
            <a:r>
              <a:rPr lang="en-US" sz="2000" dirty="0">
                <a:highlight>
                  <a:srgbClr val="FFFF00"/>
                </a:highlight>
              </a:rPr>
              <a:t>&lt;/body&gt;</a:t>
            </a:r>
            <a:r>
              <a:rPr lang="en-US" sz="2000" dirty="0"/>
              <a:t> tag:</a:t>
            </a:r>
            <a:endParaRPr lang="en-VN" sz="2000" dirty="0"/>
          </a:p>
        </p:txBody>
      </p:sp>
      <p:sp>
        <p:nvSpPr>
          <p:cNvPr id="6" name="TextBox 5">
            <a:extLst>
              <a:ext uri="{FF2B5EF4-FFF2-40B4-BE49-F238E27FC236}">
                <a16:creationId xmlns:a16="http://schemas.microsoft.com/office/drawing/2014/main" id="{643F5050-6927-6A45-967B-405F56D335F7}"/>
              </a:ext>
            </a:extLst>
          </p:cNvPr>
          <p:cNvSpPr txBox="1"/>
          <p:nvPr/>
        </p:nvSpPr>
        <p:spPr>
          <a:xfrm>
            <a:off x="838200" y="5951621"/>
            <a:ext cx="9829800" cy="400110"/>
          </a:xfrm>
          <a:prstGeom prst="rect">
            <a:avLst/>
          </a:prstGeom>
          <a:noFill/>
        </p:spPr>
        <p:txBody>
          <a:bodyPr wrap="square" rtlCol="0">
            <a:spAutoFit/>
          </a:bodyPr>
          <a:lstStyle/>
          <a:p>
            <a:r>
              <a:rPr lang="en-US" sz="2000" dirty="0"/>
              <a:t>The first two tags load React. The third one will load your component code.</a:t>
            </a:r>
          </a:p>
        </p:txBody>
      </p:sp>
    </p:spTree>
    <p:extLst>
      <p:ext uri="{BB962C8B-B14F-4D97-AF65-F5344CB8AC3E}">
        <p14:creationId xmlns:p14="http://schemas.microsoft.com/office/powerpoint/2010/main" val="3430828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402F2-1F25-A14A-9300-F1EC2086864D}"/>
              </a:ext>
            </a:extLst>
          </p:cNvPr>
          <p:cNvSpPr>
            <a:spLocks noGrp="1"/>
          </p:cNvSpPr>
          <p:nvPr>
            <p:ph type="title"/>
          </p:nvPr>
        </p:nvSpPr>
        <p:spPr/>
        <p:txBody>
          <a:bodyPr/>
          <a:lstStyle/>
          <a:p>
            <a:r>
              <a:rPr lang="en-US" dirty="0"/>
              <a:t>Step 3: Create a React Component</a:t>
            </a:r>
            <a:endParaRPr lang="en-VN" dirty="0"/>
          </a:p>
        </p:txBody>
      </p:sp>
      <p:sp>
        <p:nvSpPr>
          <p:cNvPr id="3" name="Slide Number Placeholder 2">
            <a:extLst>
              <a:ext uri="{FF2B5EF4-FFF2-40B4-BE49-F238E27FC236}">
                <a16:creationId xmlns:a16="http://schemas.microsoft.com/office/drawing/2014/main" id="{A674D4CF-18E7-F041-BDA5-41935D983B5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18</a:t>
            </a:fld>
            <a:endParaRPr lang="ja-JP" altLang="en-US"/>
          </a:p>
        </p:txBody>
      </p:sp>
      <p:sp>
        <p:nvSpPr>
          <p:cNvPr id="4" name="TextBox 3">
            <a:extLst>
              <a:ext uri="{FF2B5EF4-FFF2-40B4-BE49-F238E27FC236}">
                <a16:creationId xmlns:a16="http://schemas.microsoft.com/office/drawing/2014/main" id="{63AF35AE-B81C-B54E-973B-FD18C825A709}"/>
              </a:ext>
            </a:extLst>
          </p:cNvPr>
          <p:cNvSpPr txBox="1"/>
          <p:nvPr/>
        </p:nvSpPr>
        <p:spPr>
          <a:xfrm>
            <a:off x="838200" y="1702179"/>
            <a:ext cx="9946106" cy="707886"/>
          </a:xfrm>
          <a:prstGeom prst="rect">
            <a:avLst/>
          </a:prstGeom>
          <a:noFill/>
        </p:spPr>
        <p:txBody>
          <a:bodyPr wrap="square" rtlCol="0">
            <a:spAutoFit/>
          </a:bodyPr>
          <a:lstStyle/>
          <a:p>
            <a:r>
              <a:rPr lang="en-US" sz="2000" dirty="0"/>
              <a:t>Create a file called </a:t>
            </a:r>
            <a:r>
              <a:rPr lang="en-US" sz="2000" dirty="0" err="1"/>
              <a:t>like_</a:t>
            </a:r>
            <a:r>
              <a:rPr lang="en-US" sz="2000" b="1" dirty="0" err="1"/>
              <a:t>button.js</a:t>
            </a:r>
            <a:r>
              <a:rPr lang="en-US" sz="2000" dirty="0"/>
              <a:t> next to your HTML page.</a:t>
            </a:r>
          </a:p>
          <a:p>
            <a:r>
              <a:rPr lang="en-US" sz="2000" dirty="0"/>
              <a:t>Open </a:t>
            </a:r>
            <a:r>
              <a:rPr lang="en-US" sz="2000" b="1" dirty="0"/>
              <a:t>the starter code </a:t>
            </a:r>
            <a:r>
              <a:rPr lang="en-US" sz="2000" dirty="0"/>
              <a:t>and paste it into the file you created.</a:t>
            </a:r>
          </a:p>
        </p:txBody>
      </p:sp>
      <p:sp>
        <p:nvSpPr>
          <p:cNvPr id="5" name="TextBox 4">
            <a:extLst>
              <a:ext uri="{FF2B5EF4-FFF2-40B4-BE49-F238E27FC236}">
                <a16:creationId xmlns:a16="http://schemas.microsoft.com/office/drawing/2014/main" id="{75AB6183-3092-6341-ADC6-4F2B9A41B649}"/>
              </a:ext>
            </a:extLst>
          </p:cNvPr>
          <p:cNvSpPr txBox="1"/>
          <p:nvPr/>
        </p:nvSpPr>
        <p:spPr>
          <a:xfrm>
            <a:off x="689811" y="2839453"/>
            <a:ext cx="9292389" cy="400110"/>
          </a:xfrm>
          <a:prstGeom prst="rect">
            <a:avLst/>
          </a:prstGeom>
          <a:noFill/>
        </p:spPr>
        <p:txBody>
          <a:bodyPr wrap="square" rtlCol="0">
            <a:spAutoFit/>
          </a:bodyPr>
          <a:lstStyle/>
          <a:p>
            <a:r>
              <a:rPr lang="en-US" sz="2000" dirty="0"/>
              <a:t>After </a:t>
            </a:r>
            <a:r>
              <a:rPr lang="en-US" sz="2000" b="1" dirty="0"/>
              <a:t>the starter code</a:t>
            </a:r>
            <a:r>
              <a:rPr lang="en-US" sz="2000" dirty="0"/>
              <a:t>, add two lines to the bottom of </a:t>
            </a:r>
            <a:r>
              <a:rPr lang="en-US" sz="2000" dirty="0" err="1"/>
              <a:t>like_button.js</a:t>
            </a:r>
            <a:r>
              <a:rPr lang="en-US" sz="2000" dirty="0"/>
              <a:t>:</a:t>
            </a:r>
            <a:endParaRPr lang="en-VN" sz="2000" dirty="0"/>
          </a:p>
        </p:txBody>
      </p:sp>
      <p:sp>
        <p:nvSpPr>
          <p:cNvPr id="6" name="Rectangle 5">
            <a:extLst>
              <a:ext uri="{FF2B5EF4-FFF2-40B4-BE49-F238E27FC236}">
                <a16:creationId xmlns:a16="http://schemas.microsoft.com/office/drawing/2014/main" id="{DB73F010-9E03-594F-8756-DA970128C865}"/>
              </a:ext>
            </a:extLst>
          </p:cNvPr>
          <p:cNvSpPr/>
          <p:nvPr/>
        </p:nvSpPr>
        <p:spPr>
          <a:xfrm>
            <a:off x="848226" y="3452592"/>
            <a:ext cx="10702090" cy="923330"/>
          </a:xfrm>
          <a:prstGeom prst="rect">
            <a:avLst/>
          </a:prstGeom>
          <a:solidFill>
            <a:schemeClr val="bg1">
              <a:lumMod val="95000"/>
            </a:schemeClr>
          </a:solidFill>
        </p:spPr>
        <p:txBody>
          <a:bodyPr wrap="square">
            <a:spAutoFit/>
          </a:bodyPr>
          <a:lstStyle/>
          <a:p>
            <a:r>
              <a:rPr lang="en-US" sz="1800" dirty="0">
                <a:solidFill>
                  <a:srgbClr val="B2B2B2"/>
                </a:solidFill>
              </a:rPr>
              <a:t>// ... the starter code you pasted ...</a:t>
            </a:r>
            <a:r>
              <a:rPr lang="en-US" sz="1800" dirty="0"/>
              <a:t> </a:t>
            </a:r>
            <a:r>
              <a:rPr lang="en-US" sz="1800" dirty="0">
                <a:solidFill>
                  <a:srgbClr val="C5A5C5"/>
                </a:solidFill>
              </a:rPr>
              <a:t>const</a:t>
            </a:r>
            <a:r>
              <a:rPr lang="en-US" sz="1800" dirty="0"/>
              <a:t> </a:t>
            </a:r>
            <a:r>
              <a:rPr lang="en-US" sz="1800" dirty="0" err="1"/>
              <a:t>domContainer</a:t>
            </a:r>
            <a:r>
              <a:rPr lang="en-US" sz="1800" dirty="0"/>
              <a:t> </a:t>
            </a:r>
            <a:r>
              <a:rPr lang="en-US" sz="1800" dirty="0">
                <a:solidFill>
                  <a:srgbClr val="D7DEEA"/>
                </a:solidFill>
              </a:rPr>
              <a:t>=</a:t>
            </a:r>
            <a:r>
              <a:rPr lang="en-US" sz="1800" dirty="0"/>
              <a:t> </a:t>
            </a:r>
            <a:r>
              <a:rPr lang="en-US" sz="1800" dirty="0" err="1"/>
              <a:t>document</a:t>
            </a:r>
            <a:r>
              <a:rPr lang="en-US" sz="1800" dirty="0" err="1">
                <a:solidFill>
                  <a:srgbClr val="88C6BE"/>
                </a:solidFill>
              </a:rPr>
              <a:t>.</a:t>
            </a:r>
            <a:r>
              <a:rPr lang="en-US" sz="1800" dirty="0" err="1">
                <a:solidFill>
                  <a:srgbClr val="79B6F2"/>
                </a:solidFill>
              </a:rPr>
              <a:t>querySelector</a:t>
            </a:r>
            <a:r>
              <a:rPr lang="en-US" sz="1800" dirty="0">
                <a:solidFill>
                  <a:srgbClr val="88C6BE"/>
                </a:solidFill>
              </a:rPr>
              <a:t>(</a:t>
            </a:r>
            <a:r>
              <a:rPr lang="en-US" sz="1800" dirty="0">
                <a:solidFill>
                  <a:srgbClr val="8DC891"/>
                </a:solidFill>
              </a:rPr>
              <a:t>'#</a:t>
            </a:r>
            <a:r>
              <a:rPr lang="en-US" sz="1800" dirty="0" err="1">
                <a:solidFill>
                  <a:srgbClr val="8DC891"/>
                </a:solidFill>
              </a:rPr>
              <a:t>like_button_container</a:t>
            </a:r>
            <a:r>
              <a:rPr lang="en-US" sz="1800" dirty="0">
                <a:solidFill>
                  <a:srgbClr val="8DC891"/>
                </a:solidFill>
              </a:rPr>
              <a:t>’</a:t>
            </a:r>
            <a:r>
              <a:rPr lang="en-US" sz="1800" dirty="0">
                <a:solidFill>
                  <a:srgbClr val="88C6BE"/>
                </a:solidFill>
              </a:rPr>
              <a:t>);</a:t>
            </a:r>
          </a:p>
          <a:p>
            <a:r>
              <a:rPr lang="en-US" sz="1800" dirty="0" err="1"/>
              <a:t>ReactDOM</a:t>
            </a:r>
            <a:r>
              <a:rPr lang="en-US" sz="1800" dirty="0" err="1">
                <a:solidFill>
                  <a:srgbClr val="88C6BE"/>
                </a:solidFill>
              </a:rPr>
              <a:t>.</a:t>
            </a:r>
            <a:r>
              <a:rPr lang="en-US" sz="1800" dirty="0" err="1">
                <a:solidFill>
                  <a:srgbClr val="79B6F2"/>
                </a:solidFill>
              </a:rPr>
              <a:t>render</a:t>
            </a:r>
            <a:r>
              <a:rPr lang="en-US" sz="1800" dirty="0">
                <a:solidFill>
                  <a:srgbClr val="88C6BE"/>
                </a:solidFill>
              </a:rPr>
              <a:t>(</a:t>
            </a:r>
            <a:r>
              <a:rPr lang="en-US" sz="1800" dirty="0">
                <a:solidFill>
                  <a:srgbClr val="79B6F2"/>
                </a:solidFill>
              </a:rPr>
              <a:t>e</a:t>
            </a:r>
            <a:r>
              <a:rPr lang="en-US" sz="1800" dirty="0">
                <a:solidFill>
                  <a:srgbClr val="88C6BE"/>
                </a:solidFill>
              </a:rPr>
              <a:t>(</a:t>
            </a:r>
            <a:r>
              <a:rPr lang="en-US" sz="1800" dirty="0" err="1"/>
              <a:t>LikeButton</a:t>
            </a:r>
            <a:r>
              <a:rPr lang="en-US" sz="1800" dirty="0">
                <a:solidFill>
                  <a:srgbClr val="88C6BE"/>
                </a:solidFill>
              </a:rPr>
              <a:t>),</a:t>
            </a:r>
            <a:r>
              <a:rPr lang="en-US" sz="1800" dirty="0"/>
              <a:t> </a:t>
            </a:r>
            <a:r>
              <a:rPr lang="en-US" sz="1800" dirty="0" err="1"/>
              <a:t>domContainer</a:t>
            </a:r>
            <a:r>
              <a:rPr lang="en-US" sz="1800" dirty="0">
                <a:solidFill>
                  <a:srgbClr val="88C6BE"/>
                </a:solidFill>
              </a:rPr>
              <a:t>);</a:t>
            </a:r>
            <a:endParaRPr lang="en-VN" sz="1800" dirty="0"/>
          </a:p>
        </p:txBody>
      </p:sp>
      <p:sp>
        <p:nvSpPr>
          <p:cNvPr id="7" name="TextBox 6">
            <a:extLst>
              <a:ext uri="{FF2B5EF4-FFF2-40B4-BE49-F238E27FC236}">
                <a16:creationId xmlns:a16="http://schemas.microsoft.com/office/drawing/2014/main" id="{53F507A5-3BB8-BA4D-B89C-F21856A88E0F}"/>
              </a:ext>
            </a:extLst>
          </p:cNvPr>
          <p:cNvSpPr txBox="1"/>
          <p:nvPr/>
        </p:nvSpPr>
        <p:spPr>
          <a:xfrm>
            <a:off x="477253" y="4801878"/>
            <a:ext cx="11073063" cy="707886"/>
          </a:xfrm>
          <a:prstGeom prst="rect">
            <a:avLst/>
          </a:prstGeom>
          <a:noFill/>
        </p:spPr>
        <p:txBody>
          <a:bodyPr wrap="square" rtlCol="0">
            <a:spAutoFit/>
          </a:bodyPr>
          <a:lstStyle/>
          <a:p>
            <a:r>
              <a:rPr lang="en-US" sz="2000" dirty="0"/>
              <a:t>These two lines of code find the </a:t>
            </a:r>
            <a:r>
              <a:rPr lang="en-US" sz="2000" dirty="0">
                <a:highlight>
                  <a:srgbClr val="FFFF00"/>
                </a:highlight>
              </a:rPr>
              <a:t>&lt;div&gt;</a:t>
            </a:r>
            <a:r>
              <a:rPr lang="en-US" sz="2000" dirty="0"/>
              <a:t> we added to our HTML in the first step, and then display our “Like” button React component inside of it.</a:t>
            </a:r>
          </a:p>
        </p:txBody>
      </p:sp>
    </p:spTree>
    <p:extLst>
      <p:ext uri="{BB962C8B-B14F-4D97-AF65-F5344CB8AC3E}">
        <p14:creationId xmlns:p14="http://schemas.microsoft.com/office/powerpoint/2010/main" val="397878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68E5A5-F33F-6843-BD0C-3C9925DBB28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19</a:t>
            </a:fld>
            <a:endParaRPr lang="ja-JP" altLang="en-US"/>
          </a:p>
        </p:txBody>
      </p:sp>
      <p:sp>
        <p:nvSpPr>
          <p:cNvPr id="4" name="TextBox 3">
            <a:extLst>
              <a:ext uri="{FF2B5EF4-FFF2-40B4-BE49-F238E27FC236}">
                <a16:creationId xmlns:a16="http://schemas.microsoft.com/office/drawing/2014/main" id="{5E55BD71-12D8-534C-8DC7-D5E6DF376607}"/>
              </a:ext>
            </a:extLst>
          </p:cNvPr>
          <p:cNvSpPr txBox="1"/>
          <p:nvPr/>
        </p:nvSpPr>
        <p:spPr>
          <a:xfrm>
            <a:off x="3176337" y="2117558"/>
            <a:ext cx="4668252" cy="523220"/>
          </a:xfrm>
          <a:prstGeom prst="rect">
            <a:avLst/>
          </a:prstGeom>
          <a:noFill/>
        </p:spPr>
        <p:txBody>
          <a:bodyPr wrap="square" rtlCol="0">
            <a:spAutoFit/>
          </a:bodyPr>
          <a:lstStyle/>
          <a:p>
            <a:pPr algn="ctr"/>
            <a:r>
              <a:rPr lang="en-US" sz="2800" b="1" dirty="0"/>
              <a:t>That’s It!</a:t>
            </a:r>
          </a:p>
        </p:txBody>
      </p:sp>
      <p:sp>
        <p:nvSpPr>
          <p:cNvPr id="5" name="TextBox 4">
            <a:extLst>
              <a:ext uri="{FF2B5EF4-FFF2-40B4-BE49-F238E27FC236}">
                <a16:creationId xmlns:a16="http://schemas.microsoft.com/office/drawing/2014/main" id="{16C2F656-F75A-C44C-B18F-3BE93DF981D3}"/>
              </a:ext>
            </a:extLst>
          </p:cNvPr>
          <p:cNvSpPr txBox="1"/>
          <p:nvPr/>
        </p:nvSpPr>
        <p:spPr>
          <a:xfrm>
            <a:off x="1572126" y="3128211"/>
            <a:ext cx="9288379" cy="707886"/>
          </a:xfrm>
          <a:prstGeom prst="rect">
            <a:avLst/>
          </a:prstGeom>
          <a:noFill/>
        </p:spPr>
        <p:txBody>
          <a:bodyPr wrap="square" rtlCol="0">
            <a:spAutoFit/>
          </a:bodyPr>
          <a:lstStyle/>
          <a:p>
            <a:pPr algn="ctr"/>
            <a:r>
              <a:rPr lang="en-US" sz="2000" dirty="0"/>
              <a:t>There is no step four. </a:t>
            </a:r>
            <a:r>
              <a:rPr lang="en-US" sz="2000" b="1" dirty="0"/>
              <a:t>You have just added the first React component to your website.</a:t>
            </a:r>
            <a:endParaRPr lang="en-VN" sz="2000" dirty="0"/>
          </a:p>
        </p:txBody>
      </p:sp>
    </p:spTree>
    <p:extLst>
      <p:ext uri="{BB962C8B-B14F-4D97-AF65-F5344CB8AC3E}">
        <p14:creationId xmlns:p14="http://schemas.microsoft.com/office/powerpoint/2010/main" val="2861150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6B03A3-6590-D345-A19D-E4691FA99E83}"/>
              </a:ext>
            </a:extLst>
          </p:cNvPr>
          <p:cNvSpPr>
            <a:spLocks noGrp="1"/>
          </p:cNvSpPr>
          <p:nvPr>
            <p:ph type="title"/>
          </p:nvPr>
        </p:nvSpPr>
        <p:spPr/>
        <p:txBody>
          <a:bodyPr/>
          <a:lstStyle/>
          <a:p>
            <a:r>
              <a:rPr lang="en-VN" dirty="0"/>
              <a:t>Installation</a:t>
            </a:r>
          </a:p>
        </p:txBody>
      </p:sp>
      <p:sp>
        <p:nvSpPr>
          <p:cNvPr id="5" name="Text Placeholder 4">
            <a:extLst>
              <a:ext uri="{FF2B5EF4-FFF2-40B4-BE49-F238E27FC236}">
                <a16:creationId xmlns:a16="http://schemas.microsoft.com/office/drawing/2014/main" id="{E9504E19-1F17-BD45-9CFF-961EC0D20423}"/>
              </a:ext>
            </a:extLst>
          </p:cNvPr>
          <p:cNvSpPr>
            <a:spLocks noGrp="1"/>
          </p:cNvSpPr>
          <p:nvPr>
            <p:ph type="body" idx="1"/>
          </p:nvPr>
        </p:nvSpPr>
        <p:spPr/>
        <p:txBody>
          <a:bodyPr/>
          <a:lstStyle/>
          <a:p>
            <a:r>
              <a:rPr lang="en-VN" dirty="0"/>
              <a:t>- Basic tools and IDEs</a:t>
            </a:r>
          </a:p>
          <a:p>
            <a:r>
              <a:rPr lang="en-VN" dirty="0"/>
              <a:t>- </a:t>
            </a:r>
            <a:r>
              <a:rPr lang="en-US" dirty="0"/>
              <a:t>Add React to a Website</a:t>
            </a:r>
          </a:p>
          <a:p>
            <a:r>
              <a:rPr lang="en-VN" dirty="0"/>
              <a:t>- </a:t>
            </a:r>
            <a:r>
              <a:rPr lang="en-US" dirty="0"/>
              <a:t>Create a New React App</a:t>
            </a:r>
            <a:endParaRPr lang="en-VN" dirty="0"/>
          </a:p>
        </p:txBody>
      </p:sp>
      <p:sp>
        <p:nvSpPr>
          <p:cNvPr id="3" name="Slide Number Placeholder 2">
            <a:extLst>
              <a:ext uri="{FF2B5EF4-FFF2-40B4-BE49-F238E27FC236}">
                <a16:creationId xmlns:a16="http://schemas.microsoft.com/office/drawing/2014/main" id="{9C3CA2AB-656C-0249-B39A-B00FC95E784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a:t>
            </a:fld>
            <a:endParaRPr lang="ja-JP" altLang="en-US"/>
          </a:p>
        </p:txBody>
      </p:sp>
    </p:spTree>
    <p:extLst>
      <p:ext uri="{BB962C8B-B14F-4D97-AF65-F5344CB8AC3E}">
        <p14:creationId xmlns:p14="http://schemas.microsoft.com/office/powerpoint/2010/main" val="3817200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3DD676-5F98-0345-9E9A-5C4A9C8C225C}"/>
              </a:ext>
            </a:extLst>
          </p:cNvPr>
          <p:cNvSpPr>
            <a:spLocks noGrp="1"/>
          </p:cNvSpPr>
          <p:nvPr>
            <p:ph type="title"/>
          </p:nvPr>
        </p:nvSpPr>
        <p:spPr/>
        <p:txBody>
          <a:bodyPr/>
          <a:lstStyle/>
          <a:p>
            <a:r>
              <a:rPr lang="en-US" dirty="0"/>
              <a:t>Try React with JSX</a:t>
            </a:r>
            <a:endParaRPr lang="en-VN" dirty="0"/>
          </a:p>
        </p:txBody>
      </p:sp>
      <p:sp>
        <p:nvSpPr>
          <p:cNvPr id="2" name="Slide Number Placeholder 1">
            <a:extLst>
              <a:ext uri="{FF2B5EF4-FFF2-40B4-BE49-F238E27FC236}">
                <a16:creationId xmlns:a16="http://schemas.microsoft.com/office/drawing/2014/main" id="{886DADCA-97EE-D048-A068-4DDF25F9B0E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20</a:t>
            </a:fld>
            <a:endParaRPr lang="ja-JP" altLang="en-US"/>
          </a:p>
        </p:txBody>
      </p:sp>
      <p:sp>
        <p:nvSpPr>
          <p:cNvPr id="5" name="TextBox 4">
            <a:extLst>
              <a:ext uri="{FF2B5EF4-FFF2-40B4-BE49-F238E27FC236}">
                <a16:creationId xmlns:a16="http://schemas.microsoft.com/office/drawing/2014/main" id="{86795BC9-F26C-7E42-B730-F839581DA7C8}"/>
              </a:ext>
            </a:extLst>
          </p:cNvPr>
          <p:cNvSpPr txBox="1"/>
          <p:nvPr/>
        </p:nvSpPr>
        <p:spPr>
          <a:xfrm>
            <a:off x="815008" y="1467330"/>
            <a:ext cx="10691191" cy="707886"/>
          </a:xfrm>
          <a:prstGeom prst="rect">
            <a:avLst/>
          </a:prstGeom>
          <a:noFill/>
        </p:spPr>
        <p:txBody>
          <a:bodyPr wrap="square" rtlCol="0">
            <a:spAutoFit/>
          </a:bodyPr>
          <a:lstStyle/>
          <a:p>
            <a:r>
              <a:rPr lang="en-US" sz="2000" dirty="0"/>
              <a:t>In the examples above, we only relied on features that are natively supported by the browsers. This is why we used a JavaScript function call to tell React what to display:</a:t>
            </a:r>
            <a:endParaRPr lang="en-VN" sz="2000" dirty="0"/>
          </a:p>
        </p:txBody>
      </p:sp>
      <p:sp>
        <p:nvSpPr>
          <p:cNvPr id="7" name="Rectangle 6">
            <a:extLst>
              <a:ext uri="{FF2B5EF4-FFF2-40B4-BE49-F238E27FC236}">
                <a16:creationId xmlns:a16="http://schemas.microsoft.com/office/drawing/2014/main" id="{FBC4EF00-1109-D14A-8027-D898A980EFF6}"/>
              </a:ext>
            </a:extLst>
          </p:cNvPr>
          <p:cNvSpPr/>
          <p:nvPr/>
        </p:nvSpPr>
        <p:spPr>
          <a:xfrm>
            <a:off x="1341783" y="2233645"/>
            <a:ext cx="8401878" cy="2308324"/>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const</a:t>
            </a:r>
            <a:r>
              <a:rPr lang="en-US" sz="1800" dirty="0">
                <a:solidFill>
                  <a:srgbClr val="5C6773"/>
                </a:solidFill>
                <a:latin typeface="var(--font-monospace)"/>
              </a:rPr>
              <a:t> e = </a:t>
            </a:r>
            <a:r>
              <a:rPr lang="en-US" sz="1800" dirty="0" err="1">
                <a:solidFill>
                  <a:srgbClr val="41A6D9"/>
                </a:solidFill>
                <a:latin typeface="var(--font-monospace)"/>
              </a:rPr>
              <a:t>React</a:t>
            </a:r>
            <a:r>
              <a:rPr lang="en-US" sz="1800" dirty="0" err="1">
                <a:solidFill>
                  <a:srgbClr val="5C6773"/>
                </a:solidFill>
                <a:latin typeface="var(--font-monospace)"/>
              </a:rPr>
              <a:t>.createElement</a:t>
            </a:r>
            <a:r>
              <a:rPr lang="en-US" sz="1800" dirty="0">
                <a:solidFill>
                  <a:srgbClr val="5C6773"/>
                </a:solidFill>
                <a:latin typeface="var(--font-monospace)"/>
              </a:rPr>
              <a:t>;</a:t>
            </a:r>
          </a:p>
          <a:p>
            <a:br>
              <a:rPr lang="en-US" sz="1800" dirty="0">
                <a:solidFill>
                  <a:srgbClr val="5C6773"/>
                </a:solidFill>
                <a:latin typeface="var(--font-monospace)"/>
              </a:rPr>
            </a:br>
            <a:r>
              <a:rPr lang="en-US" sz="1800" i="1" dirty="0">
                <a:solidFill>
                  <a:srgbClr val="ABB0B6"/>
                </a:solidFill>
                <a:latin typeface="var(--font-monospace)"/>
              </a:rPr>
              <a:t>// Display a "Like" &lt;button&gt;</a:t>
            </a:r>
            <a:endParaRPr lang="en-US" sz="1800" dirty="0">
              <a:solidFill>
                <a:srgbClr val="5C6773"/>
              </a:solidFill>
              <a:latin typeface="var(--font-monospace)"/>
            </a:endParaRPr>
          </a:p>
          <a:p>
            <a:r>
              <a:rPr lang="en-US" sz="1800" dirty="0">
                <a:solidFill>
                  <a:srgbClr val="F2590C"/>
                </a:solidFill>
                <a:latin typeface="var(--font-monospace)"/>
              </a:rPr>
              <a:t>return</a:t>
            </a:r>
            <a:r>
              <a:rPr lang="en-US" sz="1800" dirty="0">
                <a:solidFill>
                  <a:srgbClr val="5C6773"/>
                </a:solidFill>
                <a:latin typeface="var(--font-monospace)"/>
              </a:rPr>
              <a:t> e(</a:t>
            </a:r>
          </a:p>
          <a:p>
            <a:r>
              <a:rPr lang="en-US" sz="1800" dirty="0">
                <a:solidFill>
                  <a:srgbClr val="5C6773"/>
                </a:solidFill>
                <a:latin typeface="var(--font-monospace)"/>
              </a:rPr>
              <a:t>  </a:t>
            </a:r>
            <a:r>
              <a:rPr lang="en-US" sz="1800" dirty="0">
                <a:solidFill>
                  <a:srgbClr val="86B300"/>
                </a:solidFill>
                <a:latin typeface="var(--font-monospace)"/>
              </a:rPr>
              <a:t>'button'</a:t>
            </a:r>
            <a:r>
              <a:rPr lang="en-US" sz="1800" dirty="0">
                <a:solidFill>
                  <a:srgbClr val="5C6773"/>
                </a:solidFill>
                <a:latin typeface="var(--font-monospace)"/>
              </a:rPr>
              <a:t>,</a:t>
            </a:r>
          </a:p>
          <a:p>
            <a:r>
              <a:rPr lang="en-US" sz="1800" dirty="0">
                <a:solidFill>
                  <a:srgbClr val="5C6773"/>
                </a:solidFill>
                <a:latin typeface="var(--font-monospace)"/>
              </a:rPr>
              <a:t>  { </a:t>
            </a:r>
            <a:r>
              <a:rPr lang="en-US" sz="1800" dirty="0" err="1">
                <a:solidFill>
                  <a:srgbClr val="5C6773"/>
                </a:solidFill>
                <a:latin typeface="var(--font-monospace)"/>
              </a:rPr>
              <a:t>onClick</a:t>
            </a:r>
            <a:r>
              <a:rPr lang="en-US" sz="1800" dirty="0">
                <a:solidFill>
                  <a:srgbClr val="5C6773"/>
                </a:solidFill>
                <a:latin typeface="var(--font-monospace)"/>
              </a:rPr>
              <a:t>: () =&gt; </a:t>
            </a:r>
            <a:r>
              <a:rPr lang="en-US" sz="1800" dirty="0" err="1">
                <a:solidFill>
                  <a:srgbClr val="F2590C"/>
                </a:solidFill>
                <a:latin typeface="var(--font-monospace)"/>
              </a:rPr>
              <a:t>this</a:t>
            </a:r>
            <a:r>
              <a:rPr lang="en-US" sz="1800" dirty="0" err="1">
                <a:solidFill>
                  <a:srgbClr val="5C6773"/>
                </a:solidFill>
                <a:latin typeface="var(--font-monospace)"/>
              </a:rPr>
              <a:t>.setState</a:t>
            </a:r>
            <a:r>
              <a:rPr lang="en-US" sz="1800" dirty="0">
                <a:solidFill>
                  <a:srgbClr val="5C6773"/>
                </a:solidFill>
                <a:latin typeface="var(--font-monospace)"/>
              </a:rPr>
              <a:t>({ liked: </a:t>
            </a:r>
            <a:r>
              <a:rPr lang="en-US" sz="1800" dirty="0">
                <a:solidFill>
                  <a:srgbClr val="F2590C"/>
                </a:solidFill>
                <a:latin typeface="var(--font-monospace)"/>
              </a:rPr>
              <a:t>true</a:t>
            </a:r>
            <a:r>
              <a:rPr lang="en-US" sz="1800" dirty="0">
                <a:solidFill>
                  <a:srgbClr val="5C6773"/>
                </a:solidFill>
                <a:latin typeface="var(--font-monospace)"/>
              </a:rPr>
              <a:t> }) },</a:t>
            </a:r>
          </a:p>
          <a:p>
            <a:r>
              <a:rPr lang="en-US" sz="1800" dirty="0">
                <a:solidFill>
                  <a:srgbClr val="5C6773"/>
                </a:solidFill>
                <a:latin typeface="var(--font-monospace)"/>
              </a:rPr>
              <a:t>  </a:t>
            </a:r>
            <a:r>
              <a:rPr lang="en-US" sz="1800" dirty="0">
                <a:solidFill>
                  <a:srgbClr val="86B300"/>
                </a:solidFill>
                <a:latin typeface="var(--font-monospace)"/>
              </a:rPr>
              <a:t>'Like'</a:t>
            </a:r>
            <a:endParaRPr lang="en-US" sz="1800" dirty="0">
              <a:solidFill>
                <a:srgbClr val="5C6773"/>
              </a:solidFill>
              <a:latin typeface="var(--font-monospace)"/>
            </a:endParaRPr>
          </a:p>
          <a:p>
            <a:r>
              <a:rPr lang="en-US" sz="1800" dirty="0">
                <a:solidFill>
                  <a:srgbClr val="5C6773"/>
                </a:solidFill>
                <a:latin typeface="var(--font-monospace)"/>
              </a:rPr>
              <a:t>);</a:t>
            </a:r>
          </a:p>
        </p:txBody>
      </p:sp>
      <p:sp>
        <p:nvSpPr>
          <p:cNvPr id="8" name="TextBox 7">
            <a:extLst>
              <a:ext uri="{FF2B5EF4-FFF2-40B4-BE49-F238E27FC236}">
                <a16:creationId xmlns:a16="http://schemas.microsoft.com/office/drawing/2014/main" id="{6FBECE3D-255D-E340-AB62-639CFA7D5B3D}"/>
              </a:ext>
            </a:extLst>
          </p:cNvPr>
          <p:cNvSpPr txBox="1"/>
          <p:nvPr/>
        </p:nvSpPr>
        <p:spPr>
          <a:xfrm>
            <a:off x="815008" y="4581404"/>
            <a:ext cx="8587409" cy="400110"/>
          </a:xfrm>
          <a:prstGeom prst="rect">
            <a:avLst/>
          </a:prstGeom>
          <a:noFill/>
        </p:spPr>
        <p:txBody>
          <a:bodyPr wrap="square" rtlCol="0">
            <a:spAutoFit/>
          </a:bodyPr>
          <a:lstStyle/>
          <a:p>
            <a:r>
              <a:rPr lang="en-US" sz="2000" dirty="0"/>
              <a:t>However, React also offers an option to use </a:t>
            </a:r>
            <a:r>
              <a:rPr lang="en-US" sz="2000" dirty="0">
                <a:hlinkClick r:id="rId3"/>
              </a:rPr>
              <a:t>JSX</a:t>
            </a:r>
            <a:r>
              <a:rPr lang="en-US" sz="2000" dirty="0"/>
              <a:t> instead:</a:t>
            </a:r>
            <a:endParaRPr lang="en-VN" sz="2000" dirty="0"/>
          </a:p>
        </p:txBody>
      </p:sp>
      <p:sp>
        <p:nvSpPr>
          <p:cNvPr id="9" name="Rectangle 8">
            <a:extLst>
              <a:ext uri="{FF2B5EF4-FFF2-40B4-BE49-F238E27FC236}">
                <a16:creationId xmlns:a16="http://schemas.microsoft.com/office/drawing/2014/main" id="{FA763062-543A-E14F-8826-3803F5C1A1BB}"/>
              </a:ext>
            </a:extLst>
          </p:cNvPr>
          <p:cNvSpPr/>
          <p:nvPr/>
        </p:nvSpPr>
        <p:spPr>
          <a:xfrm>
            <a:off x="1341783" y="4998550"/>
            <a:ext cx="6096000" cy="1754326"/>
          </a:xfrm>
          <a:prstGeom prst="rect">
            <a:avLst/>
          </a:prstGeom>
          <a:solidFill>
            <a:schemeClr val="bg1">
              <a:lumMod val="95000"/>
            </a:schemeClr>
          </a:solidFill>
        </p:spPr>
        <p:txBody>
          <a:bodyPr>
            <a:spAutoFit/>
          </a:bodyPr>
          <a:lstStyle/>
          <a:p>
            <a:r>
              <a:rPr lang="en-US" sz="1800" i="1" dirty="0">
                <a:solidFill>
                  <a:srgbClr val="ABB0B6"/>
                </a:solidFill>
                <a:latin typeface="var(--font-monospace)"/>
              </a:rPr>
              <a:t>// Display a "Like" &lt;button&gt;</a:t>
            </a:r>
            <a:endParaRPr lang="en-US" sz="1800" dirty="0">
              <a:solidFill>
                <a:srgbClr val="5C6773"/>
              </a:solidFill>
              <a:latin typeface="var(--font-monospace)"/>
            </a:endParaRPr>
          </a:p>
          <a:p>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&lt;button </a:t>
            </a:r>
            <a:r>
              <a:rPr lang="en-US" sz="1800" dirty="0" err="1">
                <a:solidFill>
                  <a:srgbClr val="5C6773"/>
                </a:solidFill>
                <a:latin typeface="var(--font-monospace)"/>
              </a:rPr>
              <a:t>onClick</a:t>
            </a:r>
            <a:r>
              <a:rPr lang="en-US" sz="1800" dirty="0">
                <a:solidFill>
                  <a:srgbClr val="5C6773"/>
                </a:solidFill>
                <a:latin typeface="var(--font-monospace)"/>
              </a:rPr>
              <a:t>={() =&gt; </a:t>
            </a:r>
            <a:r>
              <a:rPr lang="en-US" sz="1800" dirty="0" err="1">
                <a:solidFill>
                  <a:srgbClr val="F2590C"/>
                </a:solidFill>
                <a:latin typeface="var(--font-monospace)"/>
              </a:rPr>
              <a:t>this</a:t>
            </a:r>
            <a:r>
              <a:rPr lang="en-US" sz="1800" dirty="0" err="1">
                <a:solidFill>
                  <a:srgbClr val="5C6773"/>
                </a:solidFill>
                <a:latin typeface="var(--font-monospace)"/>
              </a:rPr>
              <a:t>.setState</a:t>
            </a:r>
            <a:r>
              <a:rPr lang="en-US" sz="1800" dirty="0">
                <a:solidFill>
                  <a:srgbClr val="5C6773"/>
                </a:solidFill>
                <a:latin typeface="var(--font-monospace)"/>
              </a:rPr>
              <a:t>({ liked: </a:t>
            </a:r>
            <a:r>
              <a:rPr lang="en-US" sz="1800" dirty="0">
                <a:solidFill>
                  <a:srgbClr val="F2590C"/>
                </a:solidFill>
                <a:latin typeface="var(--font-monospace)"/>
              </a:rPr>
              <a:t>true</a:t>
            </a:r>
            <a:r>
              <a:rPr lang="en-US" sz="1800" dirty="0">
                <a:solidFill>
                  <a:srgbClr val="5C6773"/>
                </a:solidFill>
                <a:latin typeface="var(--font-monospace)"/>
              </a:rPr>
              <a:t> })}&gt;</a:t>
            </a:r>
          </a:p>
          <a:p>
            <a:r>
              <a:rPr lang="en-US" sz="1800" dirty="0">
                <a:solidFill>
                  <a:srgbClr val="5C6773"/>
                </a:solidFill>
                <a:latin typeface="var(--font-monospace)"/>
              </a:rPr>
              <a:t>    </a:t>
            </a:r>
            <a:r>
              <a:rPr lang="en-US" sz="1800" dirty="0">
                <a:solidFill>
                  <a:srgbClr val="41A6D9"/>
                </a:solidFill>
                <a:latin typeface="var(--font-monospace)"/>
              </a:rPr>
              <a:t>Like</a:t>
            </a:r>
            <a:endParaRPr lang="en-US" sz="1800" dirty="0">
              <a:solidFill>
                <a:srgbClr val="5C6773"/>
              </a:solidFill>
              <a:latin typeface="var(--font-monospace)"/>
            </a:endParaRPr>
          </a:p>
          <a:p>
            <a:r>
              <a:rPr lang="en-US" sz="1800" dirty="0">
                <a:solidFill>
                  <a:srgbClr val="5C6773"/>
                </a:solidFill>
                <a:latin typeface="var(--font-monospace)"/>
              </a:rPr>
              <a:t>  &lt;/button&gt;</a:t>
            </a:r>
          </a:p>
          <a:p>
            <a:r>
              <a:rPr lang="en-US" sz="1800" dirty="0">
                <a:solidFill>
                  <a:srgbClr val="5C6773"/>
                </a:solidFill>
                <a:latin typeface="var(--font-monospace)"/>
              </a:rPr>
              <a:t>);</a:t>
            </a:r>
          </a:p>
        </p:txBody>
      </p:sp>
    </p:spTree>
    <p:extLst>
      <p:ext uri="{BB962C8B-B14F-4D97-AF65-F5344CB8AC3E}">
        <p14:creationId xmlns:p14="http://schemas.microsoft.com/office/powerpoint/2010/main" val="3729463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34530-D8B3-4F41-A430-767946B68C8D}"/>
              </a:ext>
            </a:extLst>
          </p:cNvPr>
          <p:cNvSpPr>
            <a:spLocks noGrp="1"/>
          </p:cNvSpPr>
          <p:nvPr>
            <p:ph type="title"/>
          </p:nvPr>
        </p:nvSpPr>
        <p:spPr/>
        <p:txBody>
          <a:bodyPr/>
          <a:lstStyle/>
          <a:p>
            <a:r>
              <a:rPr lang="en-US" dirty="0"/>
              <a:t>Quickly Try JSX</a:t>
            </a:r>
            <a:endParaRPr lang="en-VN" dirty="0"/>
          </a:p>
        </p:txBody>
      </p:sp>
      <p:sp>
        <p:nvSpPr>
          <p:cNvPr id="3" name="Slide Number Placeholder 2">
            <a:extLst>
              <a:ext uri="{FF2B5EF4-FFF2-40B4-BE49-F238E27FC236}">
                <a16:creationId xmlns:a16="http://schemas.microsoft.com/office/drawing/2014/main" id="{3B49E357-F04A-7140-8E0F-074157864FB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21</a:t>
            </a:fld>
            <a:endParaRPr lang="ja-JP" altLang="en-US"/>
          </a:p>
        </p:txBody>
      </p:sp>
      <p:sp>
        <p:nvSpPr>
          <p:cNvPr id="4" name="TextBox 3">
            <a:extLst>
              <a:ext uri="{FF2B5EF4-FFF2-40B4-BE49-F238E27FC236}">
                <a16:creationId xmlns:a16="http://schemas.microsoft.com/office/drawing/2014/main" id="{BE5F4BCC-9EAB-8C41-AF5E-0B564FE15724}"/>
              </a:ext>
            </a:extLst>
          </p:cNvPr>
          <p:cNvSpPr txBox="1"/>
          <p:nvPr/>
        </p:nvSpPr>
        <p:spPr>
          <a:xfrm>
            <a:off x="576470" y="1928191"/>
            <a:ext cx="10058400" cy="400110"/>
          </a:xfrm>
          <a:prstGeom prst="rect">
            <a:avLst/>
          </a:prstGeom>
          <a:noFill/>
        </p:spPr>
        <p:txBody>
          <a:bodyPr wrap="square" rtlCol="0">
            <a:spAutoFit/>
          </a:bodyPr>
          <a:lstStyle/>
          <a:p>
            <a:r>
              <a:rPr lang="en-US" sz="2000" dirty="0"/>
              <a:t>The quickest way to try JSX in your project is to add this &lt;script&gt; tag to your page:</a:t>
            </a:r>
            <a:endParaRPr lang="en-VN" sz="2000" dirty="0"/>
          </a:p>
        </p:txBody>
      </p:sp>
      <p:sp>
        <p:nvSpPr>
          <p:cNvPr id="5" name="Rectangle 4">
            <a:extLst>
              <a:ext uri="{FF2B5EF4-FFF2-40B4-BE49-F238E27FC236}">
                <a16:creationId xmlns:a16="http://schemas.microsoft.com/office/drawing/2014/main" id="{2014783D-053E-D548-982F-57E47A9A69E8}"/>
              </a:ext>
            </a:extLst>
          </p:cNvPr>
          <p:cNvSpPr/>
          <p:nvPr/>
        </p:nvSpPr>
        <p:spPr>
          <a:xfrm>
            <a:off x="1348773" y="2738398"/>
            <a:ext cx="7447873" cy="369332"/>
          </a:xfrm>
          <a:prstGeom prst="rect">
            <a:avLst/>
          </a:prstGeom>
          <a:solidFill>
            <a:schemeClr val="bg1">
              <a:lumMod val="95000"/>
            </a:schemeClr>
          </a:solidFill>
        </p:spPr>
        <p:txBody>
          <a:bodyPr wrap="none">
            <a:spAutoFit/>
          </a:bodyPr>
          <a:lstStyle/>
          <a:p>
            <a:r>
              <a:rPr lang="en-US" sz="1800" dirty="0">
                <a:solidFill>
                  <a:srgbClr val="5C6773"/>
                </a:solidFill>
                <a:latin typeface="var(--font-monospace)"/>
              </a:rPr>
              <a:t>&lt;script </a:t>
            </a:r>
            <a:r>
              <a:rPr lang="en-US" sz="1800" dirty="0" err="1">
                <a:solidFill>
                  <a:srgbClr val="5C6773"/>
                </a:solidFill>
                <a:latin typeface="var(--font-monospace)"/>
              </a:rPr>
              <a:t>src</a:t>
            </a:r>
            <a:r>
              <a:rPr lang="en-US" sz="1800" dirty="0">
                <a:solidFill>
                  <a:srgbClr val="5C6773"/>
                </a:solidFill>
                <a:latin typeface="var(--font-monospace)"/>
              </a:rPr>
              <a:t>=</a:t>
            </a:r>
            <a:r>
              <a:rPr lang="en-US" sz="1800" dirty="0">
                <a:solidFill>
                  <a:srgbClr val="86B300"/>
                </a:solidFill>
                <a:latin typeface="var(--font-monospace)"/>
              </a:rPr>
              <a:t>"https://</a:t>
            </a:r>
            <a:r>
              <a:rPr lang="en-US" sz="1800" dirty="0" err="1">
                <a:solidFill>
                  <a:srgbClr val="86B300"/>
                </a:solidFill>
                <a:latin typeface="var(--font-monospace)"/>
              </a:rPr>
              <a:t>unpkg.com</a:t>
            </a:r>
            <a:r>
              <a:rPr lang="en-US" sz="1800" dirty="0">
                <a:solidFill>
                  <a:srgbClr val="86B300"/>
                </a:solidFill>
                <a:latin typeface="var(--font-monospace)"/>
              </a:rPr>
              <a:t>/babel-standalone@6/</a:t>
            </a:r>
            <a:r>
              <a:rPr lang="en-US" sz="1800" dirty="0" err="1">
                <a:solidFill>
                  <a:srgbClr val="86B300"/>
                </a:solidFill>
                <a:latin typeface="var(--font-monospace)"/>
              </a:rPr>
              <a:t>babel.min.js</a:t>
            </a:r>
            <a:r>
              <a:rPr lang="en-US" sz="1800" dirty="0">
                <a:solidFill>
                  <a:srgbClr val="86B300"/>
                </a:solidFill>
                <a:latin typeface="var(--font-monospace)"/>
              </a:rPr>
              <a:t>"</a:t>
            </a:r>
            <a:r>
              <a:rPr lang="en-US" sz="1800" dirty="0">
                <a:solidFill>
                  <a:srgbClr val="5C6773"/>
                </a:solidFill>
                <a:latin typeface="var(--font-monospace)"/>
              </a:rPr>
              <a:t>&gt;&lt;/script&gt;</a:t>
            </a:r>
          </a:p>
        </p:txBody>
      </p:sp>
      <p:sp>
        <p:nvSpPr>
          <p:cNvPr id="6" name="TextBox 5">
            <a:extLst>
              <a:ext uri="{FF2B5EF4-FFF2-40B4-BE49-F238E27FC236}">
                <a16:creationId xmlns:a16="http://schemas.microsoft.com/office/drawing/2014/main" id="{06B9A898-86AE-0F42-90B4-95407665791A}"/>
              </a:ext>
            </a:extLst>
          </p:cNvPr>
          <p:cNvSpPr txBox="1"/>
          <p:nvPr/>
        </p:nvSpPr>
        <p:spPr>
          <a:xfrm>
            <a:off x="576470" y="3637722"/>
            <a:ext cx="11072191" cy="707886"/>
          </a:xfrm>
          <a:prstGeom prst="rect">
            <a:avLst/>
          </a:prstGeom>
          <a:noFill/>
        </p:spPr>
        <p:txBody>
          <a:bodyPr wrap="square" rtlCol="0">
            <a:spAutoFit/>
          </a:bodyPr>
          <a:lstStyle/>
          <a:p>
            <a:r>
              <a:rPr lang="en-US" sz="2000" dirty="0"/>
              <a:t>Now you can use JSX in any &lt;script&gt; tag by adding type="text/babel" attribute to it. Here is </a:t>
            </a:r>
            <a:r>
              <a:rPr lang="en-US" sz="2000" dirty="0">
                <a:hlinkClick r:id="rId3"/>
              </a:rPr>
              <a:t>an example HTML file with JSX</a:t>
            </a:r>
            <a:r>
              <a:rPr lang="en-US" sz="2000" dirty="0"/>
              <a:t> that you can download and play with.</a:t>
            </a:r>
            <a:endParaRPr lang="en-VN" sz="2000" dirty="0"/>
          </a:p>
        </p:txBody>
      </p:sp>
    </p:spTree>
    <p:extLst>
      <p:ext uri="{BB962C8B-B14F-4D97-AF65-F5344CB8AC3E}">
        <p14:creationId xmlns:p14="http://schemas.microsoft.com/office/powerpoint/2010/main" val="3911753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B2864-38F7-144A-97C5-85F49408B53C}"/>
              </a:ext>
            </a:extLst>
          </p:cNvPr>
          <p:cNvSpPr>
            <a:spLocks noGrp="1"/>
          </p:cNvSpPr>
          <p:nvPr>
            <p:ph type="title"/>
          </p:nvPr>
        </p:nvSpPr>
        <p:spPr/>
        <p:txBody>
          <a:bodyPr/>
          <a:lstStyle/>
          <a:p>
            <a:r>
              <a:rPr lang="en-US" dirty="0"/>
              <a:t>Add JSX to a Project</a:t>
            </a:r>
            <a:endParaRPr lang="en-VN" dirty="0"/>
          </a:p>
        </p:txBody>
      </p:sp>
      <p:sp>
        <p:nvSpPr>
          <p:cNvPr id="3" name="Slide Number Placeholder 2">
            <a:extLst>
              <a:ext uri="{FF2B5EF4-FFF2-40B4-BE49-F238E27FC236}">
                <a16:creationId xmlns:a16="http://schemas.microsoft.com/office/drawing/2014/main" id="{71AE891A-C448-8A47-AD9E-BE195E29AC2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22</a:t>
            </a:fld>
            <a:endParaRPr lang="ja-JP" altLang="en-US"/>
          </a:p>
        </p:txBody>
      </p:sp>
      <p:sp>
        <p:nvSpPr>
          <p:cNvPr id="4" name="TextBox 3">
            <a:extLst>
              <a:ext uri="{FF2B5EF4-FFF2-40B4-BE49-F238E27FC236}">
                <a16:creationId xmlns:a16="http://schemas.microsoft.com/office/drawing/2014/main" id="{49FDEA54-F2DE-6546-8ED3-8B3B9F80BC80}"/>
              </a:ext>
            </a:extLst>
          </p:cNvPr>
          <p:cNvSpPr txBox="1"/>
          <p:nvPr/>
        </p:nvSpPr>
        <p:spPr>
          <a:xfrm>
            <a:off x="834887" y="1908313"/>
            <a:ext cx="10515600" cy="1015663"/>
          </a:xfrm>
          <a:prstGeom prst="rect">
            <a:avLst/>
          </a:prstGeom>
          <a:noFill/>
        </p:spPr>
        <p:txBody>
          <a:bodyPr wrap="square" rtlCol="0">
            <a:spAutoFit/>
          </a:bodyPr>
          <a:lstStyle/>
          <a:p>
            <a:r>
              <a:rPr lang="en-US" sz="2000" dirty="0"/>
              <a:t>Adding JSX to a project doesn’t require complicated tools like a bundler or a development server. Essentially, adding JSX </a:t>
            </a:r>
            <a:r>
              <a:rPr lang="en-US" sz="2000" b="1" dirty="0"/>
              <a:t>is a lot like adding a CSS preprocessor.</a:t>
            </a:r>
            <a:r>
              <a:rPr lang="en-US" sz="2000" dirty="0"/>
              <a:t> The only requirement is to have </a:t>
            </a:r>
            <a:r>
              <a:rPr lang="en-US" sz="2000" dirty="0">
                <a:hlinkClick r:id="rId3"/>
              </a:rPr>
              <a:t>Node.js</a:t>
            </a:r>
            <a:r>
              <a:rPr lang="en-US" sz="2000" dirty="0"/>
              <a:t> installed on your computer.</a:t>
            </a:r>
          </a:p>
        </p:txBody>
      </p:sp>
      <p:sp>
        <p:nvSpPr>
          <p:cNvPr id="5" name="TextBox 4">
            <a:extLst>
              <a:ext uri="{FF2B5EF4-FFF2-40B4-BE49-F238E27FC236}">
                <a16:creationId xmlns:a16="http://schemas.microsoft.com/office/drawing/2014/main" id="{CF1242CC-3E19-0F48-BDF8-0013D671A8B5}"/>
              </a:ext>
            </a:extLst>
          </p:cNvPr>
          <p:cNvSpPr txBox="1"/>
          <p:nvPr/>
        </p:nvSpPr>
        <p:spPr>
          <a:xfrm>
            <a:off x="834887" y="3174755"/>
            <a:ext cx="10515600" cy="1708160"/>
          </a:xfrm>
          <a:prstGeom prst="rect">
            <a:avLst/>
          </a:prstGeom>
          <a:noFill/>
        </p:spPr>
        <p:txBody>
          <a:bodyPr wrap="square" rtlCol="0">
            <a:spAutoFit/>
          </a:bodyPr>
          <a:lstStyle/>
          <a:p>
            <a:pPr>
              <a:spcBef>
                <a:spcPts val="600"/>
              </a:spcBef>
              <a:spcAft>
                <a:spcPts val="600"/>
              </a:spcAft>
            </a:pPr>
            <a:r>
              <a:rPr lang="en-US" sz="2000" dirty="0"/>
              <a:t>Go to your project folder in the terminal, and paste these two commands:</a:t>
            </a:r>
          </a:p>
          <a:p>
            <a:pPr>
              <a:spcBef>
                <a:spcPts val="600"/>
              </a:spcBef>
              <a:spcAft>
                <a:spcPts val="600"/>
              </a:spcAft>
            </a:pPr>
            <a:r>
              <a:rPr lang="en-US" sz="2000" b="1" dirty="0"/>
              <a:t>Step 1:</a:t>
            </a:r>
            <a:r>
              <a:rPr lang="en-US" sz="2000" dirty="0"/>
              <a:t> Run </a:t>
            </a:r>
            <a:r>
              <a:rPr lang="en-US" sz="2000" dirty="0" err="1"/>
              <a:t>npm</a:t>
            </a:r>
            <a:r>
              <a:rPr lang="en-US" sz="2000" dirty="0"/>
              <a:t> </a:t>
            </a:r>
            <a:r>
              <a:rPr lang="en-US" sz="2000" dirty="0" err="1"/>
              <a:t>init</a:t>
            </a:r>
            <a:r>
              <a:rPr lang="en-US" sz="2000" dirty="0"/>
              <a:t> -y (if it fails, </a:t>
            </a:r>
            <a:r>
              <a:rPr lang="en-US" sz="2000" dirty="0">
                <a:hlinkClick r:id="rId4"/>
              </a:rPr>
              <a:t>here’s a fix</a:t>
            </a:r>
            <a:r>
              <a:rPr lang="en-US" sz="2000" dirty="0"/>
              <a:t>)</a:t>
            </a:r>
          </a:p>
          <a:p>
            <a:pPr>
              <a:spcBef>
                <a:spcPts val="600"/>
              </a:spcBef>
              <a:spcAft>
                <a:spcPts val="600"/>
              </a:spcAft>
            </a:pPr>
            <a:r>
              <a:rPr lang="en-US" sz="2000" b="1" dirty="0"/>
              <a:t>Step 2:</a:t>
            </a:r>
            <a:r>
              <a:rPr lang="en-US" sz="2000" dirty="0"/>
              <a:t> Run </a:t>
            </a:r>
            <a:r>
              <a:rPr lang="en-US" sz="2000" dirty="0" err="1"/>
              <a:t>npm</a:t>
            </a:r>
            <a:r>
              <a:rPr lang="en-US" sz="2000" dirty="0"/>
              <a:t> install babel-cli@6 babel-preset-react-app@3</a:t>
            </a:r>
          </a:p>
          <a:p>
            <a:endParaRPr lang="en-VN" sz="2000" dirty="0"/>
          </a:p>
        </p:txBody>
      </p:sp>
    </p:spTree>
    <p:extLst>
      <p:ext uri="{BB962C8B-B14F-4D97-AF65-F5344CB8AC3E}">
        <p14:creationId xmlns:p14="http://schemas.microsoft.com/office/powerpoint/2010/main" val="2391956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778F8-B1BD-A349-B1EE-F21D011BE09C}"/>
              </a:ext>
            </a:extLst>
          </p:cNvPr>
          <p:cNvSpPr>
            <a:spLocks noGrp="1"/>
          </p:cNvSpPr>
          <p:nvPr>
            <p:ph type="title"/>
          </p:nvPr>
        </p:nvSpPr>
        <p:spPr/>
        <p:txBody>
          <a:bodyPr/>
          <a:lstStyle/>
          <a:p>
            <a:r>
              <a:rPr lang="en-US" dirty="0"/>
              <a:t>Run JSX Preprocessor</a:t>
            </a:r>
            <a:endParaRPr lang="en-VN" dirty="0"/>
          </a:p>
        </p:txBody>
      </p:sp>
      <p:sp>
        <p:nvSpPr>
          <p:cNvPr id="3" name="Slide Number Placeholder 2">
            <a:extLst>
              <a:ext uri="{FF2B5EF4-FFF2-40B4-BE49-F238E27FC236}">
                <a16:creationId xmlns:a16="http://schemas.microsoft.com/office/drawing/2014/main" id="{AC8B304E-550A-7341-A381-2D466E0DC76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23</a:t>
            </a:fld>
            <a:endParaRPr lang="ja-JP" altLang="en-US"/>
          </a:p>
        </p:txBody>
      </p:sp>
      <p:sp>
        <p:nvSpPr>
          <p:cNvPr id="4" name="TextBox 3">
            <a:extLst>
              <a:ext uri="{FF2B5EF4-FFF2-40B4-BE49-F238E27FC236}">
                <a16:creationId xmlns:a16="http://schemas.microsoft.com/office/drawing/2014/main" id="{18920408-2B98-684F-9204-05C8023A7395}"/>
              </a:ext>
            </a:extLst>
          </p:cNvPr>
          <p:cNvSpPr txBox="1"/>
          <p:nvPr/>
        </p:nvSpPr>
        <p:spPr>
          <a:xfrm>
            <a:off x="536713" y="1701321"/>
            <a:ext cx="10376452" cy="400110"/>
          </a:xfrm>
          <a:prstGeom prst="rect">
            <a:avLst/>
          </a:prstGeom>
          <a:noFill/>
        </p:spPr>
        <p:txBody>
          <a:bodyPr wrap="square" rtlCol="0">
            <a:spAutoFit/>
          </a:bodyPr>
          <a:lstStyle/>
          <a:p>
            <a:r>
              <a:rPr lang="en-US" sz="2000" dirty="0"/>
              <a:t>Create a folder called </a:t>
            </a:r>
            <a:r>
              <a:rPr lang="en-US" sz="2000" dirty="0" err="1"/>
              <a:t>src</a:t>
            </a:r>
            <a:r>
              <a:rPr lang="en-US" sz="2000" dirty="0"/>
              <a:t> and run this terminal command:</a:t>
            </a:r>
            <a:endParaRPr lang="en-VN" sz="2000" dirty="0"/>
          </a:p>
        </p:txBody>
      </p:sp>
      <p:sp>
        <p:nvSpPr>
          <p:cNvPr id="5" name="TextBox 4">
            <a:extLst>
              <a:ext uri="{FF2B5EF4-FFF2-40B4-BE49-F238E27FC236}">
                <a16:creationId xmlns:a16="http://schemas.microsoft.com/office/drawing/2014/main" id="{45B98303-A639-744B-B971-4C6614BA87AC}"/>
              </a:ext>
            </a:extLst>
          </p:cNvPr>
          <p:cNvSpPr txBox="1"/>
          <p:nvPr/>
        </p:nvSpPr>
        <p:spPr>
          <a:xfrm>
            <a:off x="536713" y="2442657"/>
            <a:ext cx="9501809" cy="400110"/>
          </a:xfrm>
          <a:prstGeom prst="rect">
            <a:avLst/>
          </a:prstGeom>
          <a:solidFill>
            <a:schemeClr val="tx1"/>
          </a:solidFill>
        </p:spPr>
        <p:txBody>
          <a:bodyPr wrap="square" rtlCol="0">
            <a:spAutoFit/>
          </a:bodyPr>
          <a:lstStyle/>
          <a:p>
            <a:r>
              <a:rPr lang="en-US" sz="2000" dirty="0" err="1">
                <a:solidFill>
                  <a:srgbClr val="00B0F0"/>
                </a:solidFill>
              </a:rPr>
              <a:t>npx</a:t>
            </a:r>
            <a:r>
              <a:rPr lang="en-US" sz="2000" dirty="0">
                <a:solidFill>
                  <a:schemeClr val="bg1"/>
                </a:solidFill>
              </a:rPr>
              <a:t> babel --watch </a:t>
            </a:r>
            <a:r>
              <a:rPr lang="en-US" sz="2000" dirty="0" err="1">
                <a:solidFill>
                  <a:schemeClr val="bg1"/>
                </a:solidFill>
              </a:rPr>
              <a:t>src</a:t>
            </a:r>
            <a:r>
              <a:rPr lang="en-US" sz="2000" dirty="0">
                <a:solidFill>
                  <a:schemeClr val="bg1"/>
                </a:solidFill>
              </a:rPr>
              <a:t> --out-</a:t>
            </a:r>
            <a:r>
              <a:rPr lang="en-US" sz="2000" dirty="0" err="1">
                <a:solidFill>
                  <a:schemeClr val="bg1"/>
                </a:solidFill>
              </a:rPr>
              <a:t>dir</a:t>
            </a:r>
            <a:r>
              <a:rPr lang="en-US" sz="2000" dirty="0">
                <a:solidFill>
                  <a:schemeClr val="bg1"/>
                </a:solidFill>
              </a:rPr>
              <a:t> . --presets react-app/prod</a:t>
            </a:r>
            <a:endParaRPr lang="en-VN" sz="2000" dirty="0">
              <a:solidFill>
                <a:schemeClr val="bg1"/>
              </a:solidFill>
            </a:endParaRPr>
          </a:p>
        </p:txBody>
      </p:sp>
      <p:sp>
        <p:nvSpPr>
          <p:cNvPr id="6" name="TextBox 5">
            <a:extLst>
              <a:ext uri="{FF2B5EF4-FFF2-40B4-BE49-F238E27FC236}">
                <a16:creationId xmlns:a16="http://schemas.microsoft.com/office/drawing/2014/main" id="{AF63D1E1-CCE3-EA47-B4E3-7FA1F5B57B07}"/>
              </a:ext>
            </a:extLst>
          </p:cNvPr>
          <p:cNvSpPr txBox="1"/>
          <p:nvPr/>
        </p:nvSpPr>
        <p:spPr>
          <a:xfrm>
            <a:off x="536713" y="3628725"/>
            <a:ext cx="10515600" cy="1554272"/>
          </a:xfrm>
          <a:prstGeom prst="rect">
            <a:avLst/>
          </a:prstGeom>
          <a:noFill/>
        </p:spPr>
        <p:txBody>
          <a:bodyPr wrap="square" rtlCol="0">
            <a:spAutoFit/>
          </a:bodyPr>
          <a:lstStyle/>
          <a:p>
            <a:pPr>
              <a:spcBef>
                <a:spcPts val="1200"/>
              </a:spcBef>
              <a:spcAft>
                <a:spcPts val="600"/>
              </a:spcAft>
            </a:pPr>
            <a:r>
              <a:rPr lang="en-US" sz="2000" dirty="0"/>
              <a:t>Don’t wait for it to finish — this command starts an automated watcher for JSX.</a:t>
            </a:r>
          </a:p>
          <a:p>
            <a:pPr>
              <a:spcBef>
                <a:spcPts val="1200"/>
              </a:spcBef>
              <a:spcAft>
                <a:spcPts val="600"/>
              </a:spcAft>
            </a:pPr>
            <a:r>
              <a:rPr lang="en-US" sz="2000" dirty="0"/>
              <a:t>If you now create a file called </a:t>
            </a:r>
            <a:r>
              <a:rPr lang="en-US" sz="2000" dirty="0" err="1"/>
              <a:t>src</a:t>
            </a:r>
            <a:r>
              <a:rPr lang="en-US" sz="2000" dirty="0"/>
              <a:t>/</a:t>
            </a:r>
            <a:r>
              <a:rPr lang="en-US" sz="2000" dirty="0" err="1"/>
              <a:t>like_button.js</a:t>
            </a:r>
            <a:r>
              <a:rPr lang="en-US" sz="2000" dirty="0"/>
              <a:t> with this </a:t>
            </a:r>
            <a:r>
              <a:rPr lang="en-US" sz="2000" b="1" dirty="0">
                <a:hlinkClick r:id="rId3"/>
              </a:rPr>
              <a:t>JSX starter code</a:t>
            </a:r>
            <a:r>
              <a:rPr lang="en-US" sz="2000" dirty="0"/>
              <a:t>, the watcher will create a preprocessed </a:t>
            </a:r>
            <a:r>
              <a:rPr lang="en-US" sz="2000" dirty="0" err="1"/>
              <a:t>like_button.js</a:t>
            </a:r>
            <a:r>
              <a:rPr lang="en-US" sz="2000" dirty="0"/>
              <a:t> with the plain JavaScript code suitable for the browser. When you edit the source file with JSX, the transform will re-run automatically</a:t>
            </a:r>
          </a:p>
        </p:txBody>
      </p:sp>
    </p:spTree>
    <p:extLst>
      <p:ext uri="{BB962C8B-B14F-4D97-AF65-F5344CB8AC3E}">
        <p14:creationId xmlns:p14="http://schemas.microsoft.com/office/powerpoint/2010/main" val="2434754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27A324-1E0F-E648-A5E0-4F5450B1BA9D}"/>
              </a:ext>
            </a:extLst>
          </p:cNvPr>
          <p:cNvSpPr>
            <a:spLocks noGrp="1"/>
          </p:cNvSpPr>
          <p:nvPr>
            <p:ph type="title"/>
          </p:nvPr>
        </p:nvSpPr>
        <p:spPr/>
        <p:txBody>
          <a:bodyPr/>
          <a:lstStyle/>
          <a:p>
            <a:r>
              <a:rPr lang="en-US" dirty="0"/>
              <a:t>Create a New React App</a:t>
            </a:r>
            <a:endParaRPr lang="en-VN" dirty="0"/>
          </a:p>
        </p:txBody>
      </p:sp>
      <p:sp>
        <p:nvSpPr>
          <p:cNvPr id="4" name="Text Placeholder 3">
            <a:extLst>
              <a:ext uri="{FF2B5EF4-FFF2-40B4-BE49-F238E27FC236}">
                <a16:creationId xmlns:a16="http://schemas.microsoft.com/office/drawing/2014/main" id="{BA204E63-380A-3547-9920-9A2ABAF48539}"/>
              </a:ext>
            </a:extLst>
          </p:cNvPr>
          <p:cNvSpPr>
            <a:spLocks noGrp="1"/>
          </p:cNvSpPr>
          <p:nvPr>
            <p:ph type="body" idx="1"/>
          </p:nvPr>
        </p:nvSpPr>
        <p:spPr/>
        <p:txBody>
          <a:bodyPr/>
          <a:lstStyle/>
          <a:p>
            <a:endParaRPr lang="en-VN"/>
          </a:p>
        </p:txBody>
      </p:sp>
      <p:sp>
        <p:nvSpPr>
          <p:cNvPr id="2" name="Slide Number Placeholder 1">
            <a:extLst>
              <a:ext uri="{FF2B5EF4-FFF2-40B4-BE49-F238E27FC236}">
                <a16:creationId xmlns:a16="http://schemas.microsoft.com/office/drawing/2014/main" id="{8BC63B55-B342-C240-B5B7-BF51254ADB6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24</a:t>
            </a:fld>
            <a:endParaRPr lang="ja-JP" altLang="en-US"/>
          </a:p>
        </p:txBody>
      </p:sp>
    </p:spTree>
    <p:extLst>
      <p:ext uri="{BB962C8B-B14F-4D97-AF65-F5344CB8AC3E}">
        <p14:creationId xmlns:p14="http://schemas.microsoft.com/office/powerpoint/2010/main" val="362980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F3EDB6-03E9-5D40-8662-5E8C92C87E8F}"/>
              </a:ext>
            </a:extLst>
          </p:cNvPr>
          <p:cNvSpPr>
            <a:spLocks noGrp="1"/>
          </p:cNvSpPr>
          <p:nvPr>
            <p:ph type="title"/>
          </p:nvPr>
        </p:nvSpPr>
        <p:spPr/>
        <p:txBody>
          <a:bodyPr/>
          <a:lstStyle/>
          <a:p>
            <a:r>
              <a:rPr lang="en-US" dirty="0"/>
              <a:t>Use an integrated toolchain</a:t>
            </a:r>
            <a:endParaRPr lang="en-VN" dirty="0"/>
          </a:p>
        </p:txBody>
      </p:sp>
      <p:sp>
        <p:nvSpPr>
          <p:cNvPr id="4" name="Slide Number Placeholder 3">
            <a:extLst>
              <a:ext uri="{FF2B5EF4-FFF2-40B4-BE49-F238E27FC236}">
                <a16:creationId xmlns:a16="http://schemas.microsoft.com/office/drawing/2014/main" id="{C17FE4C7-81CA-0349-BCC8-FCE6E193659D}"/>
              </a:ext>
            </a:extLst>
          </p:cNvPr>
          <p:cNvSpPr>
            <a:spLocks noGrp="1"/>
          </p:cNvSpPr>
          <p:nvPr>
            <p:ph type="sldNum" idx="12"/>
          </p:nvPr>
        </p:nvSpPr>
        <p:spPr/>
        <p:txBody>
          <a:bodyPr/>
          <a:lstStyle/>
          <a:p>
            <a:fld id="{00000000-1234-1234-1234-123412341234}" type="slidenum">
              <a:rPr lang="en-US" altLang="ja-JP" smtClean="0"/>
              <a:pPr/>
              <a:t>25</a:t>
            </a:fld>
            <a:endParaRPr lang="ja-JP" altLang="en-US"/>
          </a:p>
        </p:txBody>
      </p:sp>
      <p:sp>
        <p:nvSpPr>
          <p:cNvPr id="6" name="TextBox 5">
            <a:extLst>
              <a:ext uri="{FF2B5EF4-FFF2-40B4-BE49-F238E27FC236}">
                <a16:creationId xmlns:a16="http://schemas.microsoft.com/office/drawing/2014/main" id="{C0D7040B-205D-6B4C-9E12-29CA3501DEA2}"/>
              </a:ext>
            </a:extLst>
          </p:cNvPr>
          <p:cNvSpPr txBox="1"/>
          <p:nvPr/>
        </p:nvSpPr>
        <p:spPr>
          <a:xfrm>
            <a:off x="1251285" y="2274509"/>
            <a:ext cx="7134726" cy="2246769"/>
          </a:xfrm>
          <a:prstGeom prst="rect">
            <a:avLst/>
          </a:prstGeom>
          <a:noFill/>
        </p:spPr>
        <p:txBody>
          <a:bodyPr wrap="square" rtlCol="0">
            <a:spAutoFit/>
          </a:bodyPr>
          <a:lstStyle/>
          <a:p>
            <a:pPr marL="342900" indent="-342900">
              <a:spcBef>
                <a:spcPts val="600"/>
              </a:spcBef>
              <a:spcAft>
                <a:spcPts val="600"/>
              </a:spcAft>
              <a:buFont typeface="Arial" panose="020B0604020202020204" pitchFamily="34" charset="0"/>
              <a:buChar char="•"/>
            </a:pPr>
            <a:r>
              <a:rPr lang="en-US" sz="2000" dirty="0"/>
              <a:t>Scaling to many files and components.</a:t>
            </a:r>
          </a:p>
          <a:p>
            <a:pPr marL="342900" indent="-342900">
              <a:spcBef>
                <a:spcPts val="600"/>
              </a:spcBef>
              <a:spcAft>
                <a:spcPts val="600"/>
              </a:spcAft>
              <a:buFont typeface="Arial" panose="020B0604020202020204" pitchFamily="34" charset="0"/>
              <a:buChar char="•"/>
            </a:pPr>
            <a:r>
              <a:rPr lang="en-US" sz="2000" dirty="0"/>
              <a:t>Using third-party libraries from </a:t>
            </a:r>
            <a:r>
              <a:rPr lang="en-US" sz="2000" dirty="0" err="1"/>
              <a:t>npm</a:t>
            </a:r>
            <a:r>
              <a:rPr lang="en-US" sz="2000" dirty="0"/>
              <a:t>.</a:t>
            </a:r>
          </a:p>
          <a:p>
            <a:pPr marL="342900" indent="-342900">
              <a:spcBef>
                <a:spcPts val="600"/>
              </a:spcBef>
              <a:spcAft>
                <a:spcPts val="600"/>
              </a:spcAft>
              <a:buFont typeface="Arial" panose="020B0604020202020204" pitchFamily="34" charset="0"/>
              <a:buChar char="•"/>
            </a:pPr>
            <a:r>
              <a:rPr lang="en-US" sz="2000" dirty="0"/>
              <a:t>Detecting common mistakes early.</a:t>
            </a:r>
          </a:p>
          <a:p>
            <a:pPr marL="342900" indent="-342900">
              <a:spcBef>
                <a:spcPts val="600"/>
              </a:spcBef>
              <a:spcAft>
                <a:spcPts val="600"/>
              </a:spcAft>
              <a:buFont typeface="Arial" panose="020B0604020202020204" pitchFamily="34" charset="0"/>
              <a:buChar char="•"/>
            </a:pPr>
            <a:r>
              <a:rPr lang="en-US" sz="2000" dirty="0"/>
              <a:t>Live-editing CSS and JS in development.</a:t>
            </a:r>
          </a:p>
          <a:p>
            <a:pPr marL="342900" indent="-342900">
              <a:spcBef>
                <a:spcPts val="600"/>
              </a:spcBef>
              <a:spcAft>
                <a:spcPts val="600"/>
              </a:spcAft>
              <a:buFont typeface="Arial" panose="020B0604020202020204" pitchFamily="34" charset="0"/>
              <a:buChar char="•"/>
            </a:pPr>
            <a:r>
              <a:rPr lang="en-US" sz="2000" dirty="0"/>
              <a:t>Optimizing the output for production.</a:t>
            </a:r>
          </a:p>
        </p:txBody>
      </p:sp>
      <p:sp>
        <p:nvSpPr>
          <p:cNvPr id="7" name="TextBox 6">
            <a:extLst>
              <a:ext uri="{FF2B5EF4-FFF2-40B4-BE49-F238E27FC236}">
                <a16:creationId xmlns:a16="http://schemas.microsoft.com/office/drawing/2014/main" id="{1D605C9B-8356-8047-9323-636AFA537BE7}"/>
              </a:ext>
            </a:extLst>
          </p:cNvPr>
          <p:cNvSpPr txBox="1"/>
          <p:nvPr/>
        </p:nvSpPr>
        <p:spPr>
          <a:xfrm>
            <a:off x="838200" y="1701321"/>
            <a:ext cx="9893968" cy="400110"/>
          </a:xfrm>
          <a:prstGeom prst="rect">
            <a:avLst/>
          </a:prstGeom>
          <a:noFill/>
        </p:spPr>
        <p:txBody>
          <a:bodyPr wrap="square" rtlCol="0">
            <a:spAutoFit/>
          </a:bodyPr>
          <a:lstStyle/>
          <a:p>
            <a:r>
              <a:rPr lang="en-US" sz="2000" dirty="0"/>
              <a:t>This page describes a few popular React toolchains which help with tasks like:</a:t>
            </a:r>
          </a:p>
        </p:txBody>
      </p:sp>
    </p:spTree>
    <p:extLst>
      <p:ext uri="{BB962C8B-B14F-4D97-AF65-F5344CB8AC3E}">
        <p14:creationId xmlns:p14="http://schemas.microsoft.com/office/powerpoint/2010/main" val="4117536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7B724-7C54-5E4B-A3A7-AA3FE1DBDBAC}"/>
              </a:ext>
            </a:extLst>
          </p:cNvPr>
          <p:cNvSpPr>
            <a:spLocks noGrp="1"/>
          </p:cNvSpPr>
          <p:nvPr>
            <p:ph type="title"/>
          </p:nvPr>
        </p:nvSpPr>
        <p:spPr/>
        <p:txBody>
          <a:bodyPr/>
          <a:lstStyle/>
          <a:p>
            <a:r>
              <a:rPr lang="en-US" dirty="0"/>
              <a:t>You Might Not Need a Toolchain</a:t>
            </a:r>
            <a:endParaRPr lang="en-VN" dirty="0"/>
          </a:p>
        </p:txBody>
      </p:sp>
      <p:sp>
        <p:nvSpPr>
          <p:cNvPr id="3" name="Slide Number Placeholder 2">
            <a:extLst>
              <a:ext uri="{FF2B5EF4-FFF2-40B4-BE49-F238E27FC236}">
                <a16:creationId xmlns:a16="http://schemas.microsoft.com/office/drawing/2014/main" id="{7260E5D7-1C64-FE4B-81A6-D0A83CE4BCB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26</a:t>
            </a:fld>
            <a:endParaRPr lang="ja-JP" altLang="en-US"/>
          </a:p>
        </p:txBody>
      </p:sp>
      <p:sp>
        <p:nvSpPr>
          <p:cNvPr id="4" name="TextBox 3">
            <a:extLst>
              <a:ext uri="{FF2B5EF4-FFF2-40B4-BE49-F238E27FC236}">
                <a16:creationId xmlns:a16="http://schemas.microsoft.com/office/drawing/2014/main" id="{769125DA-6D4C-844E-A0CB-64D117E3C57B}"/>
              </a:ext>
            </a:extLst>
          </p:cNvPr>
          <p:cNvSpPr txBox="1"/>
          <p:nvPr/>
        </p:nvSpPr>
        <p:spPr>
          <a:xfrm>
            <a:off x="838200" y="2085474"/>
            <a:ext cx="10515600" cy="1938992"/>
          </a:xfrm>
          <a:prstGeom prst="rect">
            <a:avLst/>
          </a:prstGeom>
          <a:noFill/>
        </p:spPr>
        <p:txBody>
          <a:bodyPr wrap="square" rtlCol="0">
            <a:spAutoFit/>
          </a:bodyPr>
          <a:lstStyle/>
          <a:p>
            <a:pPr marL="285750" indent="-285750">
              <a:spcBef>
                <a:spcPts val="1200"/>
              </a:spcBef>
              <a:spcAft>
                <a:spcPts val="1200"/>
              </a:spcAft>
              <a:buFont typeface="Arial" panose="020B0604020202020204" pitchFamily="34" charset="0"/>
              <a:buChar char="•"/>
            </a:pPr>
            <a:r>
              <a:rPr lang="en-US" sz="2000" dirty="0"/>
              <a:t>If you don’t experience the problems described above or don’t feel comfortable using JavaScript tools yet, consider </a:t>
            </a:r>
            <a:r>
              <a:rPr lang="en-US" sz="2000" dirty="0">
                <a:hlinkClick r:id="rId2"/>
              </a:rPr>
              <a:t>adding React as a plain &lt;script&gt; tag on an HTML page</a:t>
            </a:r>
            <a:r>
              <a:rPr lang="en-US" sz="2000" dirty="0"/>
              <a:t>, optionally </a:t>
            </a:r>
            <a:r>
              <a:rPr lang="en-US" sz="2000" dirty="0">
                <a:hlinkClick r:id="rId3"/>
              </a:rPr>
              <a:t>with JSX</a:t>
            </a:r>
            <a:r>
              <a:rPr lang="en-US" sz="2000" dirty="0"/>
              <a:t>.</a:t>
            </a:r>
          </a:p>
          <a:p>
            <a:pPr marL="285750" indent="-285750">
              <a:spcBef>
                <a:spcPts val="1200"/>
              </a:spcBef>
              <a:spcAft>
                <a:spcPts val="1200"/>
              </a:spcAft>
              <a:buFont typeface="Arial" panose="020B0604020202020204" pitchFamily="34" charset="0"/>
              <a:buChar char="•"/>
            </a:pPr>
            <a:r>
              <a:rPr lang="en-US" sz="2000" dirty="0"/>
              <a:t>This is also </a:t>
            </a:r>
            <a:r>
              <a:rPr lang="en-US" sz="2000" b="1" dirty="0"/>
              <a:t>the easiest way to integrate React into an existing website.</a:t>
            </a:r>
            <a:r>
              <a:rPr lang="en-US" sz="2000" dirty="0"/>
              <a:t> You can always add a larger toolchain if you find it helpful!</a:t>
            </a:r>
          </a:p>
        </p:txBody>
      </p:sp>
    </p:spTree>
    <p:extLst>
      <p:ext uri="{BB962C8B-B14F-4D97-AF65-F5344CB8AC3E}">
        <p14:creationId xmlns:p14="http://schemas.microsoft.com/office/powerpoint/2010/main" val="1215981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B399F-E8D8-484A-AC28-182F31FB3FA1}"/>
              </a:ext>
            </a:extLst>
          </p:cNvPr>
          <p:cNvSpPr>
            <a:spLocks noGrp="1"/>
          </p:cNvSpPr>
          <p:nvPr>
            <p:ph type="title"/>
          </p:nvPr>
        </p:nvSpPr>
        <p:spPr/>
        <p:txBody>
          <a:bodyPr/>
          <a:lstStyle/>
          <a:p>
            <a:r>
              <a:rPr lang="en-US" dirty="0"/>
              <a:t>Create React App</a:t>
            </a:r>
            <a:endParaRPr lang="en-VN" dirty="0"/>
          </a:p>
        </p:txBody>
      </p:sp>
      <p:sp>
        <p:nvSpPr>
          <p:cNvPr id="3" name="Slide Number Placeholder 2">
            <a:extLst>
              <a:ext uri="{FF2B5EF4-FFF2-40B4-BE49-F238E27FC236}">
                <a16:creationId xmlns:a16="http://schemas.microsoft.com/office/drawing/2014/main" id="{78D1BF33-3F2B-2F4A-AB43-158F137325B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27</a:t>
            </a:fld>
            <a:endParaRPr lang="ja-JP" altLang="en-US"/>
          </a:p>
        </p:txBody>
      </p:sp>
      <p:sp>
        <p:nvSpPr>
          <p:cNvPr id="4" name="Rectangle 3">
            <a:extLst>
              <a:ext uri="{FF2B5EF4-FFF2-40B4-BE49-F238E27FC236}">
                <a16:creationId xmlns:a16="http://schemas.microsoft.com/office/drawing/2014/main" id="{52D8D8E2-7473-5945-B2AB-7826351A7722}"/>
              </a:ext>
            </a:extLst>
          </p:cNvPr>
          <p:cNvSpPr/>
          <p:nvPr/>
        </p:nvSpPr>
        <p:spPr>
          <a:xfrm>
            <a:off x="2235268" y="3763397"/>
            <a:ext cx="4149489" cy="923330"/>
          </a:xfrm>
          <a:prstGeom prst="rect">
            <a:avLst/>
          </a:prstGeom>
          <a:solidFill>
            <a:schemeClr val="bg1">
              <a:lumMod val="95000"/>
            </a:schemeClr>
          </a:solidFill>
        </p:spPr>
        <p:txBody>
          <a:bodyPr wrap="square">
            <a:spAutoFit/>
          </a:bodyPr>
          <a:lstStyle/>
          <a:p>
            <a:r>
              <a:rPr lang="en-US" sz="1800" dirty="0" err="1">
                <a:solidFill>
                  <a:schemeClr val="accent5"/>
                </a:solidFill>
              </a:rPr>
              <a:t>npx</a:t>
            </a:r>
            <a:r>
              <a:rPr lang="en-US" sz="1800" dirty="0"/>
              <a:t> create-react-app my-app </a:t>
            </a:r>
          </a:p>
          <a:p>
            <a:r>
              <a:rPr lang="en-US" sz="1800" dirty="0">
                <a:solidFill>
                  <a:schemeClr val="accent5"/>
                </a:solidFill>
              </a:rPr>
              <a:t>cd</a:t>
            </a:r>
            <a:r>
              <a:rPr lang="en-US" sz="1800" dirty="0"/>
              <a:t> my-app </a:t>
            </a:r>
          </a:p>
          <a:p>
            <a:r>
              <a:rPr lang="en-US" sz="1800" dirty="0" err="1">
                <a:solidFill>
                  <a:schemeClr val="accent5"/>
                </a:solidFill>
              </a:rPr>
              <a:t>npm</a:t>
            </a:r>
            <a:r>
              <a:rPr lang="en-US" sz="1800" dirty="0"/>
              <a:t> start</a:t>
            </a:r>
            <a:endParaRPr lang="en-VN" sz="1800" dirty="0"/>
          </a:p>
        </p:txBody>
      </p:sp>
      <p:sp>
        <p:nvSpPr>
          <p:cNvPr id="5" name="TextBox 4">
            <a:extLst>
              <a:ext uri="{FF2B5EF4-FFF2-40B4-BE49-F238E27FC236}">
                <a16:creationId xmlns:a16="http://schemas.microsoft.com/office/drawing/2014/main" id="{F511A786-225F-4448-959C-4E6DE5DD55CE}"/>
              </a:ext>
            </a:extLst>
          </p:cNvPr>
          <p:cNvSpPr txBox="1"/>
          <p:nvPr/>
        </p:nvSpPr>
        <p:spPr>
          <a:xfrm>
            <a:off x="1074820" y="1925053"/>
            <a:ext cx="9930063" cy="707886"/>
          </a:xfrm>
          <a:prstGeom prst="rect">
            <a:avLst/>
          </a:prstGeom>
          <a:noFill/>
        </p:spPr>
        <p:txBody>
          <a:bodyPr wrap="square" rtlCol="0">
            <a:spAutoFit/>
          </a:bodyPr>
          <a:lstStyle/>
          <a:p>
            <a:r>
              <a:rPr lang="en-US" sz="2000" dirty="0">
                <a:solidFill>
                  <a:schemeClr val="dk1"/>
                </a:solidFill>
                <a:latin typeface="Arial" panose="020B0604020202020204" pitchFamily="34" charset="0"/>
                <a:ea typeface="Calibri"/>
                <a:cs typeface="Arial" panose="020B0604020202020204" pitchFamily="34" charset="0"/>
                <a:sym typeface="Calibri"/>
                <a:hlinkClick r:id="rId3"/>
              </a:rPr>
              <a:t>Create React App</a:t>
            </a:r>
            <a:r>
              <a:rPr lang="en-US" sz="2000" dirty="0">
                <a:solidFill>
                  <a:schemeClr val="dk1"/>
                </a:solidFill>
                <a:latin typeface="Arial" panose="020B0604020202020204" pitchFamily="34" charset="0"/>
                <a:ea typeface="Calibri"/>
                <a:cs typeface="Arial" panose="020B0604020202020204" pitchFamily="34" charset="0"/>
                <a:sym typeface="Calibri"/>
              </a:rPr>
              <a:t> is a comfortable environment for </a:t>
            </a:r>
            <a:r>
              <a:rPr lang="en-US" sz="2000" b="1" dirty="0">
                <a:solidFill>
                  <a:schemeClr val="dk1"/>
                </a:solidFill>
                <a:latin typeface="Arial" panose="020B0604020202020204" pitchFamily="34" charset="0"/>
                <a:ea typeface="Calibri"/>
                <a:cs typeface="Arial" panose="020B0604020202020204" pitchFamily="34" charset="0"/>
                <a:sym typeface="Calibri"/>
              </a:rPr>
              <a:t>learning React</a:t>
            </a:r>
            <a:r>
              <a:rPr lang="en-US" sz="2000" dirty="0">
                <a:solidFill>
                  <a:schemeClr val="dk1"/>
                </a:solidFill>
                <a:latin typeface="Arial" panose="020B0604020202020204" pitchFamily="34" charset="0"/>
                <a:ea typeface="Calibri"/>
                <a:cs typeface="Arial" panose="020B0604020202020204" pitchFamily="34" charset="0"/>
                <a:sym typeface="Calibri"/>
              </a:rPr>
              <a:t>, and is the best way to start building </a:t>
            </a:r>
            <a:r>
              <a:rPr lang="en-US" sz="2000" b="1" dirty="0">
                <a:solidFill>
                  <a:schemeClr val="dk1"/>
                </a:solidFill>
                <a:latin typeface="Arial" panose="020B0604020202020204" pitchFamily="34" charset="0"/>
                <a:ea typeface="Calibri"/>
                <a:cs typeface="Arial" panose="020B0604020202020204" pitchFamily="34" charset="0"/>
                <a:sym typeface="Calibri"/>
              </a:rPr>
              <a:t>a new </a:t>
            </a:r>
            <a:r>
              <a:rPr lang="en-US" sz="2000" b="1" dirty="0">
                <a:solidFill>
                  <a:schemeClr val="dk1"/>
                </a:solidFill>
                <a:latin typeface="Arial" panose="020B0604020202020204" pitchFamily="34" charset="0"/>
                <a:ea typeface="Calibri"/>
                <a:cs typeface="Arial" panose="020B0604020202020204" pitchFamily="34" charset="0"/>
                <a:sym typeface="Calibri"/>
                <a:hlinkClick r:id="rId4"/>
              </a:rPr>
              <a:t>single-page</a:t>
            </a:r>
            <a:r>
              <a:rPr lang="en-US" sz="2000" b="1" dirty="0">
                <a:solidFill>
                  <a:schemeClr val="dk1"/>
                </a:solidFill>
                <a:latin typeface="Arial" panose="020B0604020202020204" pitchFamily="34" charset="0"/>
                <a:ea typeface="Calibri"/>
                <a:cs typeface="Arial" panose="020B0604020202020204" pitchFamily="34" charset="0"/>
                <a:sym typeface="Calibri"/>
              </a:rPr>
              <a:t> application</a:t>
            </a:r>
            <a:r>
              <a:rPr lang="en-US" sz="2000" dirty="0">
                <a:solidFill>
                  <a:schemeClr val="dk1"/>
                </a:solidFill>
                <a:latin typeface="Arial" panose="020B0604020202020204" pitchFamily="34" charset="0"/>
                <a:ea typeface="Calibri"/>
                <a:cs typeface="Arial" panose="020B0604020202020204" pitchFamily="34" charset="0"/>
                <a:sym typeface="Calibri"/>
              </a:rPr>
              <a:t> in React.</a:t>
            </a:r>
          </a:p>
        </p:txBody>
      </p:sp>
      <p:sp>
        <p:nvSpPr>
          <p:cNvPr id="6" name="TextBox 5">
            <a:extLst>
              <a:ext uri="{FF2B5EF4-FFF2-40B4-BE49-F238E27FC236}">
                <a16:creationId xmlns:a16="http://schemas.microsoft.com/office/drawing/2014/main" id="{E0440242-DF08-094D-9F8F-64B1B215A061}"/>
              </a:ext>
            </a:extLst>
          </p:cNvPr>
          <p:cNvSpPr txBox="1"/>
          <p:nvPr/>
        </p:nvSpPr>
        <p:spPr>
          <a:xfrm>
            <a:off x="1074820" y="2903621"/>
            <a:ext cx="8662738" cy="400110"/>
          </a:xfrm>
          <a:prstGeom prst="rect">
            <a:avLst/>
          </a:prstGeom>
          <a:noFill/>
        </p:spPr>
        <p:txBody>
          <a:bodyPr wrap="square" rtlCol="0">
            <a:spAutoFit/>
          </a:bodyPr>
          <a:lstStyle/>
          <a:p>
            <a:r>
              <a:rPr lang="en-US" sz="2000" dirty="0"/>
              <a:t>To create a project, run:</a:t>
            </a:r>
            <a:endParaRPr lang="en-VN" sz="2000" dirty="0"/>
          </a:p>
        </p:txBody>
      </p:sp>
    </p:spTree>
    <p:extLst>
      <p:ext uri="{BB962C8B-B14F-4D97-AF65-F5344CB8AC3E}">
        <p14:creationId xmlns:p14="http://schemas.microsoft.com/office/powerpoint/2010/main" val="3191565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E55DE-EBA7-7F4D-A709-117E0447B3AD}"/>
              </a:ext>
            </a:extLst>
          </p:cNvPr>
          <p:cNvSpPr>
            <a:spLocks noGrp="1"/>
          </p:cNvSpPr>
          <p:nvPr>
            <p:ph type="title"/>
          </p:nvPr>
        </p:nvSpPr>
        <p:spPr/>
        <p:txBody>
          <a:bodyPr/>
          <a:lstStyle/>
          <a:p>
            <a:r>
              <a:rPr lang="en-US" dirty="0"/>
              <a:t>Recommended Toolchains</a:t>
            </a:r>
            <a:endParaRPr lang="en-VN" dirty="0"/>
          </a:p>
        </p:txBody>
      </p:sp>
      <p:sp>
        <p:nvSpPr>
          <p:cNvPr id="3" name="Slide Number Placeholder 2">
            <a:extLst>
              <a:ext uri="{FF2B5EF4-FFF2-40B4-BE49-F238E27FC236}">
                <a16:creationId xmlns:a16="http://schemas.microsoft.com/office/drawing/2014/main" id="{19C079AF-4B44-E240-87A2-0F4004F9A62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28</a:t>
            </a:fld>
            <a:endParaRPr lang="ja-JP" altLang="en-US"/>
          </a:p>
        </p:txBody>
      </p:sp>
      <p:sp>
        <p:nvSpPr>
          <p:cNvPr id="4" name="TextBox 3">
            <a:extLst>
              <a:ext uri="{FF2B5EF4-FFF2-40B4-BE49-F238E27FC236}">
                <a16:creationId xmlns:a16="http://schemas.microsoft.com/office/drawing/2014/main" id="{E96D75E4-A55B-444A-BAE3-333B05A2DD92}"/>
              </a:ext>
            </a:extLst>
          </p:cNvPr>
          <p:cNvSpPr txBox="1"/>
          <p:nvPr/>
        </p:nvSpPr>
        <p:spPr>
          <a:xfrm>
            <a:off x="1110915" y="2513636"/>
            <a:ext cx="10515600" cy="2092881"/>
          </a:xfrm>
          <a:prstGeom prst="rect">
            <a:avLst/>
          </a:prstGeom>
          <a:noFill/>
        </p:spPr>
        <p:txBody>
          <a:bodyPr wrap="square" rtlCol="0">
            <a:spAutoFit/>
          </a:bodyPr>
          <a:lstStyle/>
          <a:p>
            <a:pPr marL="198900" indent="-342900">
              <a:spcBef>
                <a:spcPts val="600"/>
              </a:spcBef>
              <a:spcAft>
                <a:spcPts val="600"/>
              </a:spcAft>
              <a:buFont typeface="Arial" panose="020B0604020202020204" pitchFamily="34" charset="0"/>
              <a:buChar char="•"/>
            </a:pPr>
            <a:r>
              <a:rPr lang="en-US" sz="2000" dirty="0"/>
              <a:t>If you’re </a:t>
            </a:r>
            <a:r>
              <a:rPr lang="en-US" sz="2000" b="1" dirty="0"/>
              <a:t>learning React</a:t>
            </a:r>
            <a:r>
              <a:rPr lang="en-US" sz="2000" dirty="0"/>
              <a:t> or </a:t>
            </a:r>
            <a:r>
              <a:rPr lang="en-US" sz="2000" b="1" dirty="0"/>
              <a:t>creating a new </a:t>
            </a:r>
            <a:r>
              <a:rPr lang="en-US" sz="2000" b="1" dirty="0">
                <a:hlinkClick r:id="rId2"/>
              </a:rPr>
              <a:t>single-page</a:t>
            </a:r>
            <a:r>
              <a:rPr lang="en-US" sz="2000" b="1" dirty="0"/>
              <a:t> app,</a:t>
            </a:r>
            <a:r>
              <a:rPr lang="en-US" sz="2000" dirty="0"/>
              <a:t> use </a:t>
            </a:r>
            <a:r>
              <a:rPr lang="en-US" sz="2000" dirty="0">
                <a:hlinkClick r:id="rId3"/>
              </a:rPr>
              <a:t>Create React App</a:t>
            </a:r>
            <a:r>
              <a:rPr lang="en-US" sz="2000" dirty="0"/>
              <a:t>.</a:t>
            </a:r>
          </a:p>
          <a:p>
            <a:pPr marL="198900" indent="-342900">
              <a:spcBef>
                <a:spcPts val="600"/>
              </a:spcBef>
              <a:spcAft>
                <a:spcPts val="600"/>
              </a:spcAft>
              <a:buFont typeface="Arial" panose="020B0604020202020204" pitchFamily="34" charset="0"/>
              <a:buChar char="•"/>
            </a:pPr>
            <a:r>
              <a:rPr lang="en-US" sz="2000" dirty="0"/>
              <a:t>If you’re building a </a:t>
            </a:r>
            <a:r>
              <a:rPr lang="en-US" sz="2000" b="1" dirty="0"/>
              <a:t>server-rendered website with Node.js,</a:t>
            </a:r>
            <a:r>
              <a:rPr lang="en-US" sz="2000" dirty="0"/>
              <a:t> try </a:t>
            </a:r>
            <a:r>
              <a:rPr lang="en-US" sz="2000" dirty="0">
                <a:hlinkClick r:id="rId4"/>
              </a:rPr>
              <a:t>Next.js</a:t>
            </a:r>
            <a:r>
              <a:rPr lang="en-US" sz="2000" dirty="0"/>
              <a:t>.</a:t>
            </a:r>
          </a:p>
          <a:p>
            <a:pPr marL="198900" indent="-342900">
              <a:spcBef>
                <a:spcPts val="600"/>
              </a:spcBef>
              <a:spcAft>
                <a:spcPts val="600"/>
              </a:spcAft>
              <a:buFont typeface="Arial" panose="020B0604020202020204" pitchFamily="34" charset="0"/>
              <a:buChar char="•"/>
            </a:pPr>
            <a:r>
              <a:rPr lang="en-US" sz="2000" dirty="0"/>
              <a:t>If you’re building a </a:t>
            </a:r>
            <a:r>
              <a:rPr lang="en-US" sz="2000" b="1" dirty="0"/>
              <a:t>static content-oriented website,</a:t>
            </a:r>
            <a:r>
              <a:rPr lang="en-US" sz="2000" dirty="0"/>
              <a:t> try </a:t>
            </a:r>
            <a:r>
              <a:rPr lang="en-US" sz="2000" dirty="0">
                <a:hlinkClick r:id="rId5"/>
              </a:rPr>
              <a:t>Gatsby</a:t>
            </a:r>
            <a:r>
              <a:rPr lang="en-US" sz="2000" dirty="0"/>
              <a:t>.</a:t>
            </a:r>
          </a:p>
          <a:p>
            <a:pPr marL="198900" indent="-342900">
              <a:spcBef>
                <a:spcPts val="600"/>
              </a:spcBef>
              <a:spcAft>
                <a:spcPts val="600"/>
              </a:spcAft>
              <a:buFont typeface="Arial" panose="020B0604020202020204" pitchFamily="34" charset="0"/>
              <a:buChar char="•"/>
            </a:pPr>
            <a:r>
              <a:rPr lang="en-US" sz="2000" dirty="0"/>
              <a:t>If you’re building a </a:t>
            </a:r>
            <a:r>
              <a:rPr lang="en-US" sz="2000" b="1" dirty="0"/>
              <a:t>component library</a:t>
            </a:r>
            <a:r>
              <a:rPr lang="en-US" sz="2000" dirty="0"/>
              <a:t> or </a:t>
            </a:r>
            <a:r>
              <a:rPr lang="en-US" sz="2000" b="1" dirty="0"/>
              <a:t>integrating with an existing codebase</a:t>
            </a:r>
            <a:r>
              <a:rPr lang="en-US" sz="2000" dirty="0"/>
              <a:t>, try </a:t>
            </a:r>
            <a:r>
              <a:rPr lang="en-US" sz="2000" dirty="0">
                <a:hlinkClick r:id="rId6"/>
              </a:rPr>
              <a:t>More Flexible Toolchains</a:t>
            </a:r>
            <a:r>
              <a:rPr lang="en-US" sz="2000" dirty="0"/>
              <a:t>.</a:t>
            </a:r>
          </a:p>
        </p:txBody>
      </p:sp>
      <p:sp>
        <p:nvSpPr>
          <p:cNvPr id="5" name="TextBox 4">
            <a:extLst>
              <a:ext uri="{FF2B5EF4-FFF2-40B4-BE49-F238E27FC236}">
                <a16:creationId xmlns:a16="http://schemas.microsoft.com/office/drawing/2014/main" id="{47FB2AC2-8E05-B744-AC7B-533936AF6FCD}"/>
              </a:ext>
            </a:extLst>
          </p:cNvPr>
          <p:cNvSpPr txBox="1"/>
          <p:nvPr/>
        </p:nvSpPr>
        <p:spPr>
          <a:xfrm>
            <a:off x="641684" y="1989221"/>
            <a:ext cx="7716253" cy="400110"/>
          </a:xfrm>
          <a:prstGeom prst="rect">
            <a:avLst/>
          </a:prstGeom>
          <a:noFill/>
        </p:spPr>
        <p:txBody>
          <a:bodyPr wrap="square" rtlCol="0">
            <a:spAutoFit/>
          </a:bodyPr>
          <a:lstStyle/>
          <a:p>
            <a:r>
              <a:rPr lang="en-US" sz="2000" dirty="0"/>
              <a:t>The React team primarily recommends these solutions:</a:t>
            </a:r>
          </a:p>
        </p:txBody>
      </p:sp>
    </p:spTree>
    <p:extLst>
      <p:ext uri="{BB962C8B-B14F-4D97-AF65-F5344CB8AC3E}">
        <p14:creationId xmlns:p14="http://schemas.microsoft.com/office/powerpoint/2010/main" val="750074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4" y="1648850"/>
            <a:ext cx="9974599"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2000" dirty="0">
                <a:solidFill>
                  <a:schemeClr val="tx1"/>
                </a:solidFill>
              </a:rPr>
              <a:t>React website: </a:t>
            </a:r>
            <a:r>
              <a:rPr lang="en-US" sz="2000" dirty="0">
                <a:solidFill>
                  <a:schemeClr val="accent1">
                    <a:lumMod val="75000"/>
                  </a:schemeClr>
                </a:solidFill>
              </a:rPr>
              <a:t>https://</a:t>
            </a:r>
            <a:r>
              <a:rPr lang="en-US" sz="2000" dirty="0" err="1">
                <a:solidFill>
                  <a:schemeClr val="accent1">
                    <a:lumMod val="75000"/>
                  </a:schemeClr>
                </a:solidFill>
              </a:rPr>
              <a:t>reactjs.org</a:t>
            </a:r>
            <a:r>
              <a:rPr lang="en-US" sz="2000" dirty="0">
                <a:solidFill>
                  <a:schemeClr val="accent1">
                    <a:lumMod val="75000"/>
                  </a:schemeClr>
                </a:solidFill>
              </a:rPr>
              <a:t>/</a:t>
            </a: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Official Document: </a:t>
            </a:r>
            <a:r>
              <a:rPr lang="en-US" sz="2000" dirty="0">
                <a:solidFill>
                  <a:schemeClr val="accent1">
                    <a:lumMod val="75000"/>
                  </a:schemeClr>
                </a:solidFill>
                <a:ea typeface="Times New Roman"/>
                <a:cs typeface="Times New Roman"/>
                <a:sym typeface="Times New Roman"/>
                <a:hlinkClick r:id="rId3">
                  <a:extLst>
                    <a:ext uri="{A12FA001-AC4F-418D-AE19-62706E023703}">
                      <ahyp:hlinkClr xmlns:ahyp="http://schemas.microsoft.com/office/drawing/2018/hyperlinkcolor" val="tx"/>
                    </a:ext>
                  </a:extLst>
                </a:hlinkClick>
              </a:rPr>
              <a:t>https://reactjs.org/docs/getting-started.html</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Redux Official Document: </a:t>
            </a:r>
            <a:r>
              <a:rPr lang="en-US" sz="2000" dirty="0">
                <a:solidFill>
                  <a:schemeClr val="accent1">
                    <a:lumMod val="75000"/>
                  </a:schemeClr>
                </a:solidFill>
                <a:ea typeface="Times New Roman"/>
                <a:cs typeface="Times New Roman"/>
                <a:sym typeface="Times New Roman"/>
                <a:hlinkClick r:id="rId4">
                  <a:extLst>
                    <a:ext uri="{A12FA001-AC4F-418D-AE19-62706E023703}">
                      <ahyp:hlinkClr xmlns:ahyp="http://schemas.microsoft.com/office/drawing/2018/hyperlinkcolor" val="tx"/>
                    </a:ext>
                  </a:extLst>
                </a:hlinkClick>
              </a:rPr>
              <a:t>https://redux.js.org/introduction/getting-started</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Redux Official Document: </a:t>
            </a:r>
            <a:r>
              <a:rPr lang="en-US" sz="2000" dirty="0">
                <a:solidFill>
                  <a:schemeClr val="accent1">
                    <a:lumMod val="75000"/>
                  </a:schemeClr>
                </a:solidFill>
                <a:ea typeface="Times New Roman"/>
                <a:cs typeface="Times New Roman"/>
                <a:sym typeface="Times New Roman"/>
                <a:hlinkClick r:id="rId5">
                  <a:extLst>
                    <a:ext uri="{A12FA001-AC4F-418D-AE19-62706E023703}">
                      <ahyp:hlinkClr xmlns:ahyp="http://schemas.microsoft.com/office/drawing/2018/hyperlinkcolor" val="tx"/>
                    </a:ext>
                  </a:extLst>
                </a:hlinkClick>
              </a:rPr>
              <a:t>https://react-redux.js.org/introduction/quick-start</a:t>
            </a:r>
            <a:endParaRPr sz="20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29</a:t>
            </a:fld>
            <a:endParaRPr lang="ja-JP"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383A84-DACB-5442-B780-346D9F67294A}"/>
              </a:ext>
            </a:extLst>
          </p:cNvPr>
          <p:cNvSpPr>
            <a:spLocks noGrp="1"/>
          </p:cNvSpPr>
          <p:nvPr>
            <p:ph type="title"/>
          </p:nvPr>
        </p:nvSpPr>
        <p:spPr>
          <a:xfrm>
            <a:off x="839788" y="438912"/>
            <a:ext cx="7408100" cy="1344168"/>
          </a:xfrm>
        </p:spPr>
        <p:txBody>
          <a:bodyPr/>
          <a:lstStyle/>
          <a:p>
            <a:r>
              <a:rPr lang="en-US" dirty="0"/>
              <a:t>Basic tools and IDEs</a:t>
            </a:r>
            <a:endParaRPr lang="en-VN" dirty="0"/>
          </a:p>
        </p:txBody>
      </p:sp>
      <p:sp>
        <p:nvSpPr>
          <p:cNvPr id="6" name="Text Placeholder 5">
            <a:extLst>
              <a:ext uri="{FF2B5EF4-FFF2-40B4-BE49-F238E27FC236}">
                <a16:creationId xmlns:a16="http://schemas.microsoft.com/office/drawing/2014/main" id="{DD5EA396-1E54-EE41-996A-63E14DB26440}"/>
              </a:ext>
            </a:extLst>
          </p:cNvPr>
          <p:cNvSpPr>
            <a:spLocks noGrp="1"/>
          </p:cNvSpPr>
          <p:nvPr>
            <p:ph type="body" idx="1"/>
          </p:nvPr>
        </p:nvSpPr>
        <p:spPr>
          <a:xfrm>
            <a:off x="839788" y="1709928"/>
            <a:ext cx="3932237" cy="4646422"/>
          </a:xfrm>
        </p:spPr>
        <p:txBody>
          <a:bodyPr/>
          <a:lstStyle/>
          <a:p>
            <a:r>
              <a:rPr lang="en-VN" dirty="0">
                <a:solidFill>
                  <a:schemeClr val="tx1"/>
                </a:solidFill>
              </a:rPr>
              <a:t>JDK</a:t>
            </a:r>
          </a:p>
          <a:p>
            <a:r>
              <a:rPr lang="en-VN" dirty="0">
                <a:solidFill>
                  <a:schemeClr val="tx1"/>
                </a:solidFill>
              </a:rPr>
              <a:t>Node JS</a:t>
            </a:r>
          </a:p>
          <a:p>
            <a:r>
              <a:rPr lang="en-VN" dirty="0">
                <a:solidFill>
                  <a:schemeClr val="tx1"/>
                </a:solidFill>
              </a:rPr>
              <a:t>Git</a:t>
            </a:r>
          </a:p>
          <a:p>
            <a:r>
              <a:rPr lang="en-VN" dirty="0">
                <a:solidFill>
                  <a:schemeClr val="tx1"/>
                </a:solidFill>
              </a:rPr>
              <a:t>SourceTree</a:t>
            </a:r>
          </a:p>
          <a:p>
            <a:r>
              <a:rPr lang="en-VN" dirty="0">
                <a:solidFill>
                  <a:schemeClr val="tx1"/>
                </a:solidFill>
              </a:rPr>
              <a:t>Visual Studio Code</a:t>
            </a:r>
          </a:p>
        </p:txBody>
      </p:sp>
      <p:sp>
        <p:nvSpPr>
          <p:cNvPr id="4" name="Slide Number Placeholder 3">
            <a:extLst>
              <a:ext uri="{FF2B5EF4-FFF2-40B4-BE49-F238E27FC236}">
                <a16:creationId xmlns:a16="http://schemas.microsoft.com/office/drawing/2014/main" id="{1CC4213B-55AC-224D-A7C0-6802B542EA54}"/>
              </a:ext>
            </a:extLst>
          </p:cNvPr>
          <p:cNvSpPr>
            <a:spLocks noGrp="1"/>
          </p:cNvSpPr>
          <p:nvPr>
            <p:ph type="sldNum" idx="12"/>
          </p:nvPr>
        </p:nvSpPr>
        <p:spPr/>
        <p:txBody>
          <a:bodyPr/>
          <a:lstStyle/>
          <a:p>
            <a:fld id="{00000000-1234-1234-1234-123412341234}" type="slidenum">
              <a:rPr lang="en-US" altLang="ja-JP" smtClean="0"/>
              <a:pPr/>
              <a:t>3</a:t>
            </a:fld>
            <a:endParaRPr lang="ja-JP" altLang="en-US"/>
          </a:p>
        </p:txBody>
      </p:sp>
      <p:pic>
        <p:nvPicPr>
          <p:cNvPr id="8" name="Picture 7">
            <a:extLst>
              <a:ext uri="{FF2B5EF4-FFF2-40B4-BE49-F238E27FC236}">
                <a16:creationId xmlns:a16="http://schemas.microsoft.com/office/drawing/2014/main" id="{A79A747B-2450-1C48-A0C1-A89762377FDD}"/>
              </a:ext>
            </a:extLst>
          </p:cNvPr>
          <p:cNvPicPr>
            <a:picLocks noChangeAspect="1"/>
          </p:cNvPicPr>
          <p:nvPr/>
        </p:nvPicPr>
        <p:blipFill>
          <a:blip r:embed="rId3"/>
          <a:stretch>
            <a:fillRect/>
          </a:stretch>
        </p:blipFill>
        <p:spPr>
          <a:xfrm>
            <a:off x="6708902" y="2057400"/>
            <a:ext cx="3803396" cy="3803396"/>
          </a:xfrm>
          <a:prstGeom prst="rect">
            <a:avLst/>
          </a:prstGeom>
        </p:spPr>
      </p:pic>
    </p:spTree>
    <p:extLst>
      <p:ext uri="{BB962C8B-B14F-4D97-AF65-F5344CB8AC3E}">
        <p14:creationId xmlns:p14="http://schemas.microsoft.com/office/powerpoint/2010/main" val="3814768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5C960-3722-054C-BDDC-D64EA778CC2C}"/>
              </a:ext>
            </a:extLst>
          </p:cNvPr>
          <p:cNvSpPr>
            <a:spLocks noGrp="1"/>
          </p:cNvSpPr>
          <p:nvPr>
            <p:ph type="title"/>
          </p:nvPr>
        </p:nvSpPr>
        <p:spPr/>
        <p:txBody>
          <a:bodyPr/>
          <a:lstStyle/>
          <a:p>
            <a:r>
              <a:rPr lang="en-VN" dirty="0"/>
              <a:t>Install JDK8</a:t>
            </a:r>
          </a:p>
        </p:txBody>
      </p:sp>
      <p:sp>
        <p:nvSpPr>
          <p:cNvPr id="5" name="Slide Number Placeholder 4">
            <a:extLst>
              <a:ext uri="{FF2B5EF4-FFF2-40B4-BE49-F238E27FC236}">
                <a16:creationId xmlns:a16="http://schemas.microsoft.com/office/drawing/2014/main" id="{3298A541-EE98-5C42-8534-F21EB36F84A0}"/>
              </a:ext>
            </a:extLst>
          </p:cNvPr>
          <p:cNvSpPr>
            <a:spLocks noGrp="1"/>
          </p:cNvSpPr>
          <p:nvPr>
            <p:ph type="sldNum" idx="12"/>
          </p:nvPr>
        </p:nvSpPr>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4</a:t>
            </a:fld>
            <a:endParaRPr lang="ja-JP" altLang="en-US"/>
          </a:p>
        </p:txBody>
      </p:sp>
      <p:sp>
        <p:nvSpPr>
          <p:cNvPr id="6" name="TextBox 5">
            <a:extLst>
              <a:ext uri="{FF2B5EF4-FFF2-40B4-BE49-F238E27FC236}">
                <a16:creationId xmlns:a16="http://schemas.microsoft.com/office/drawing/2014/main" id="{0E3925D7-005A-D24C-A0EB-84B4AA200E7B}"/>
              </a:ext>
            </a:extLst>
          </p:cNvPr>
          <p:cNvSpPr txBox="1"/>
          <p:nvPr/>
        </p:nvSpPr>
        <p:spPr>
          <a:xfrm>
            <a:off x="342900" y="1805478"/>
            <a:ext cx="2901336" cy="3647152"/>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VN" sz="1800" dirty="0"/>
              <a:t>Open dowload page: </a:t>
            </a:r>
            <a:r>
              <a:rPr lang="en-US" sz="1800" dirty="0">
                <a:hlinkClick r:id="rId3"/>
              </a:rPr>
              <a:t>https://www.oracle.com/java/technologies/javase-jdk8-downloads.html</a:t>
            </a:r>
            <a:endParaRPr lang="en-US" sz="1800" dirty="0"/>
          </a:p>
          <a:p>
            <a:pPr marL="285750" indent="-285750">
              <a:spcBef>
                <a:spcPts val="600"/>
              </a:spcBef>
              <a:spcAft>
                <a:spcPts val="600"/>
              </a:spcAft>
              <a:buFont typeface="Arial" panose="020B0604020202020204" pitchFamily="34" charset="0"/>
              <a:buChar char="•"/>
            </a:pPr>
            <a:r>
              <a:rPr lang="en-US" sz="1800" dirty="0"/>
              <a:t>Select the package correspond to your OS to download</a:t>
            </a:r>
          </a:p>
          <a:p>
            <a:pPr marL="285750" indent="-285750">
              <a:spcBef>
                <a:spcPts val="600"/>
              </a:spcBef>
              <a:spcAft>
                <a:spcPts val="600"/>
              </a:spcAft>
              <a:buFont typeface="Arial" panose="020B0604020202020204" pitchFamily="34" charset="0"/>
              <a:buChar char="•"/>
            </a:pPr>
            <a:r>
              <a:rPr lang="en-US" sz="1800" dirty="0"/>
              <a:t>Launch install file and follow the wizard step by step to install it</a:t>
            </a:r>
          </a:p>
          <a:p>
            <a:endParaRPr lang="en-VN" sz="1800" dirty="0"/>
          </a:p>
        </p:txBody>
      </p:sp>
      <p:pic>
        <p:nvPicPr>
          <p:cNvPr id="3" name="Picture 2">
            <a:extLst>
              <a:ext uri="{FF2B5EF4-FFF2-40B4-BE49-F238E27FC236}">
                <a16:creationId xmlns:a16="http://schemas.microsoft.com/office/drawing/2014/main" id="{A61EC1FD-91CC-C247-8693-401FC901BFC4}"/>
              </a:ext>
            </a:extLst>
          </p:cNvPr>
          <p:cNvPicPr>
            <a:picLocks noChangeAspect="1"/>
          </p:cNvPicPr>
          <p:nvPr/>
        </p:nvPicPr>
        <p:blipFill>
          <a:blip r:embed="rId4"/>
          <a:stretch>
            <a:fillRect/>
          </a:stretch>
        </p:blipFill>
        <p:spPr>
          <a:xfrm>
            <a:off x="3587618" y="1352550"/>
            <a:ext cx="7899532" cy="4847210"/>
          </a:xfrm>
          <a:prstGeom prst="rect">
            <a:avLst/>
          </a:prstGeom>
        </p:spPr>
      </p:pic>
    </p:spTree>
    <p:extLst>
      <p:ext uri="{BB962C8B-B14F-4D97-AF65-F5344CB8AC3E}">
        <p14:creationId xmlns:p14="http://schemas.microsoft.com/office/powerpoint/2010/main" val="2238511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641B5C-1E48-4148-8921-431F1963031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a:t>
            </a:fld>
            <a:endParaRPr lang="ja-JP" altLang="en-US"/>
          </a:p>
        </p:txBody>
      </p:sp>
      <p:pic>
        <p:nvPicPr>
          <p:cNvPr id="4" name="Picture 3">
            <a:extLst>
              <a:ext uri="{FF2B5EF4-FFF2-40B4-BE49-F238E27FC236}">
                <a16:creationId xmlns:a16="http://schemas.microsoft.com/office/drawing/2014/main" id="{C9331B2E-9CD1-404F-A9B9-2E3EEB65A022}"/>
              </a:ext>
            </a:extLst>
          </p:cNvPr>
          <p:cNvPicPr>
            <a:picLocks noChangeAspect="1"/>
          </p:cNvPicPr>
          <p:nvPr/>
        </p:nvPicPr>
        <p:blipFill>
          <a:blip r:embed="rId3"/>
          <a:stretch>
            <a:fillRect/>
          </a:stretch>
        </p:blipFill>
        <p:spPr>
          <a:xfrm>
            <a:off x="3898900" y="1201226"/>
            <a:ext cx="7454900" cy="4889500"/>
          </a:xfrm>
          <a:prstGeom prst="rect">
            <a:avLst/>
          </a:prstGeom>
        </p:spPr>
      </p:pic>
      <p:sp>
        <p:nvSpPr>
          <p:cNvPr id="5" name="TextBox 4">
            <a:extLst>
              <a:ext uri="{FF2B5EF4-FFF2-40B4-BE49-F238E27FC236}">
                <a16:creationId xmlns:a16="http://schemas.microsoft.com/office/drawing/2014/main" id="{97F66BA8-0EFF-CF44-A10A-7DAE77644F48}"/>
              </a:ext>
            </a:extLst>
          </p:cNvPr>
          <p:cNvSpPr txBox="1"/>
          <p:nvPr/>
        </p:nvSpPr>
        <p:spPr>
          <a:xfrm>
            <a:off x="342900" y="1805478"/>
            <a:ext cx="2901336" cy="2539157"/>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800" dirty="0"/>
              <a:t>Right click on the installer file, then chose </a:t>
            </a:r>
            <a:r>
              <a:rPr lang="en-US" sz="1800" b="1" dirty="0"/>
              <a:t>Run as administrator</a:t>
            </a:r>
            <a:r>
              <a:rPr lang="en-US" sz="1800" dirty="0"/>
              <a:t> if you want to install it to Program Files</a:t>
            </a:r>
          </a:p>
          <a:p>
            <a:pPr marL="285750" indent="-285750">
              <a:spcBef>
                <a:spcPts val="600"/>
              </a:spcBef>
              <a:spcAft>
                <a:spcPts val="600"/>
              </a:spcAft>
              <a:buFont typeface="Arial" panose="020B0604020202020204" pitchFamily="34" charset="0"/>
              <a:buChar char="•"/>
            </a:pPr>
            <a:r>
              <a:rPr lang="en-US" sz="1800" dirty="0"/>
              <a:t>Follow the wizard step by step to install it</a:t>
            </a:r>
          </a:p>
          <a:p>
            <a:endParaRPr lang="en-VN" sz="1800" dirty="0"/>
          </a:p>
        </p:txBody>
      </p:sp>
    </p:spTree>
    <p:extLst>
      <p:ext uri="{BB962C8B-B14F-4D97-AF65-F5344CB8AC3E}">
        <p14:creationId xmlns:p14="http://schemas.microsoft.com/office/powerpoint/2010/main" val="2162803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D9E098F-095C-7745-BAD2-CD19B88D688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a:t>
            </a:fld>
            <a:endParaRPr lang="ja-JP" altLang="en-US"/>
          </a:p>
        </p:txBody>
      </p:sp>
      <p:pic>
        <p:nvPicPr>
          <p:cNvPr id="4" name="Picture 3">
            <a:extLst>
              <a:ext uri="{FF2B5EF4-FFF2-40B4-BE49-F238E27FC236}">
                <a16:creationId xmlns:a16="http://schemas.microsoft.com/office/drawing/2014/main" id="{D5E587EA-81FB-FF4E-B3DB-D9AEDD8C45A7}"/>
              </a:ext>
            </a:extLst>
          </p:cNvPr>
          <p:cNvPicPr>
            <a:picLocks noChangeAspect="1"/>
          </p:cNvPicPr>
          <p:nvPr/>
        </p:nvPicPr>
        <p:blipFill>
          <a:blip r:embed="rId2"/>
          <a:stretch>
            <a:fillRect/>
          </a:stretch>
        </p:blipFill>
        <p:spPr>
          <a:xfrm>
            <a:off x="4092844" y="1142667"/>
            <a:ext cx="6857999" cy="5213683"/>
          </a:xfrm>
          <a:prstGeom prst="rect">
            <a:avLst/>
          </a:prstGeom>
        </p:spPr>
      </p:pic>
      <p:sp>
        <p:nvSpPr>
          <p:cNvPr id="5" name="TextBox 4">
            <a:extLst>
              <a:ext uri="{FF2B5EF4-FFF2-40B4-BE49-F238E27FC236}">
                <a16:creationId xmlns:a16="http://schemas.microsoft.com/office/drawing/2014/main" id="{47B91D2D-816E-6048-A8FB-5511F49CD211}"/>
              </a:ext>
            </a:extLst>
          </p:cNvPr>
          <p:cNvSpPr txBox="1"/>
          <p:nvPr/>
        </p:nvSpPr>
        <p:spPr>
          <a:xfrm>
            <a:off x="342900" y="1805478"/>
            <a:ext cx="3206212" cy="1554272"/>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800" dirty="0"/>
              <a:t>Remember the </a:t>
            </a:r>
            <a:r>
              <a:rPr lang="en-US" sz="1800" b="1" dirty="0"/>
              <a:t>Folder name</a:t>
            </a:r>
            <a:r>
              <a:rPr lang="en-US" sz="1800" dirty="0"/>
              <a:t> to config the JAVA_HOME environment variable later</a:t>
            </a:r>
          </a:p>
          <a:p>
            <a:endParaRPr lang="en-VN" sz="1800" dirty="0"/>
          </a:p>
        </p:txBody>
      </p:sp>
    </p:spTree>
    <p:extLst>
      <p:ext uri="{BB962C8B-B14F-4D97-AF65-F5344CB8AC3E}">
        <p14:creationId xmlns:p14="http://schemas.microsoft.com/office/powerpoint/2010/main" val="4224639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298A541-EE98-5C42-8534-F21EB36F84A0}"/>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7</a:t>
            </a:fld>
            <a:endParaRPr lang="ja-JP" altLang="en-US"/>
          </a:p>
        </p:txBody>
      </p:sp>
      <p:sp>
        <p:nvSpPr>
          <p:cNvPr id="9" name="TextBox 8">
            <a:extLst>
              <a:ext uri="{FF2B5EF4-FFF2-40B4-BE49-F238E27FC236}">
                <a16:creationId xmlns:a16="http://schemas.microsoft.com/office/drawing/2014/main" id="{EBD630D7-C812-2C42-B267-9D4AFA78D3DB}"/>
              </a:ext>
            </a:extLst>
          </p:cNvPr>
          <p:cNvSpPr txBox="1"/>
          <p:nvPr/>
        </p:nvSpPr>
        <p:spPr>
          <a:xfrm>
            <a:off x="762000" y="992124"/>
            <a:ext cx="6168676" cy="400110"/>
          </a:xfrm>
          <a:prstGeom prst="rect">
            <a:avLst/>
          </a:prstGeom>
          <a:noFill/>
        </p:spPr>
        <p:txBody>
          <a:bodyPr wrap="none" rtlCol="0">
            <a:spAutoFit/>
          </a:bodyPr>
          <a:lstStyle/>
          <a:p>
            <a:r>
              <a:rPr lang="en-US" sz="2000" b="1" dirty="0"/>
              <a:t>Configure the JAVA_HOME environment variable</a:t>
            </a:r>
            <a:endParaRPr lang="en-VN" sz="2000" b="1" dirty="0"/>
          </a:p>
        </p:txBody>
      </p:sp>
      <p:sp>
        <p:nvSpPr>
          <p:cNvPr id="7" name="TextBox 6">
            <a:extLst>
              <a:ext uri="{FF2B5EF4-FFF2-40B4-BE49-F238E27FC236}">
                <a16:creationId xmlns:a16="http://schemas.microsoft.com/office/drawing/2014/main" id="{2768918F-BFCE-5848-8503-3464BA998A32}"/>
              </a:ext>
            </a:extLst>
          </p:cNvPr>
          <p:cNvSpPr txBox="1"/>
          <p:nvPr/>
        </p:nvSpPr>
        <p:spPr>
          <a:xfrm>
            <a:off x="762000" y="5558099"/>
            <a:ext cx="9055768" cy="307777"/>
          </a:xfrm>
          <a:prstGeom prst="rect">
            <a:avLst/>
          </a:prstGeom>
          <a:solidFill>
            <a:schemeClr val="tx1">
              <a:lumMod val="85000"/>
              <a:lumOff val="15000"/>
            </a:schemeClr>
          </a:solidFill>
        </p:spPr>
        <p:txBody>
          <a:bodyPr wrap="square" rtlCol="0">
            <a:spAutoFit/>
          </a:bodyPr>
          <a:lstStyle/>
          <a:p>
            <a:r>
              <a:rPr lang="en-US" dirty="0">
                <a:solidFill>
                  <a:schemeClr val="bg1"/>
                </a:solidFill>
              </a:rPr>
              <a:t>c:\Users\</a:t>
            </a:r>
            <a:r>
              <a:rPr lang="en-US" dirty="0">
                <a:solidFill>
                  <a:schemeClr val="accent4"/>
                </a:solidFill>
              </a:rPr>
              <a:t>YOUR_USERNAME</a:t>
            </a:r>
            <a:r>
              <a:rPr lang="en-US" dirty="0">
                <a:solidFill>
                  <a:schemeClr val="bg1"/>
                </a:solidFill>
              </a:rPr>
              <a:t>\</a:t>
            </a:r>
            <a:r>
              <a:rPr lang="en-US" dirty="0" err="1">
                <a:solidFill>
                  <a:schemeClr val="bg1"/>
                </a:solidFill>
              </a:rPr>
              <a:t>AppData</a:t>
            </a:r>
            <a:r>
              <a:rPr lang="en-US" dirty="0">
                <a:solidFill>
                  <a:schemeClr val="bg1"/>
                </a:solidFill>
              </a:rPr>
              <a:t>\Local\Java\</a:t>
            </a:r>
            <a:r>
              <a:rPr lang="en-US" dirty="0" err="1">
                <a:solidFill>
                  <a:schemeClr val="bg1"/>
                </a:solidFill>
              </a:rPr>
              <a:t>jdk</a:t>
            </a:r>
            <a:r>
              <a:rPr lang="en-US" dirty="0">
                <a:solidFill>
                  <a:schemeClr val="bg1"/>
                </a:solidFill>
              </a:rPr>
              <a:t>\</a:t>
            </a:r>
            <a:r>
              <a:rPr lang="en-US" dirty="0" err="1">
                <a:solidFill>
                  <a:schemeClr val="bg1"/>
                </a:solidFill>
              </a:rPr>
              <a:t>jdk</a:t>
            </a:r>
            <a:r>
              <a:rPr lang="en-US" dirty="0" err="1">
                <a:solidFill>
                  <a:schemeClr val="accent4"/>
                </a:solidFill>
              </a:rPr>
              <a:t>your_jdk_version</a:t>
            </a:r>
            <a:endParaRPr lang="en-VN" dirty="0">
              <a:solidFill>
                <a:schemeClr val="accent4"/>
              </a:solidFill>
            </a:endParaRPr>
          </a:p>
        </p:txBody>
      </p:sp>
      <p:sp>
        <p:nvSpPr>
          <p:cNvPr id="8" name="TextBox 7">
            <a:extLst>
              <a:ext uri="{FF2B5EF4-FFF2-40B4-BE49-F238E27FC236}">
                <a16:creationId xmlns:a16="http://schemas.microsoft.com/office/drawing/2014/main" id="{AAF9C16F-66AE-FC41-BBB9-4B3ECA3BD804}"/>
              </a:ext>
            </a:extLst>
          </p:cNvPr>
          <p:cNvSpPr txBox="1"/>
          <p:nvPr/>
        </p:nvSpPr>
        <p:spPr>
          <a:xfrm>
            <a:off x="547436" y="1656047"/>
            <a:ext cx="4675493" cy="2970044"/>
          </a:xfrm>
          <a:prstGeom prst="rect">
            <a:avLst/>
          </a:prstGeom>
          <a:noFill/>
        </p:spPr>
        <p:txBody>
          <a:bodyPr wrap="square" rtlCol="0">
            <a:spAutoFit/>
          </a:bodyPr>
          <a:lstStyle/>
          <a:p>
            <a:pPr marL="285750" indent="-285750" fontAlgn="base">
              <a:spcBef>
                <a:spcPts val="600"/>
              </a:spcBef>
              <a:spcAft>
                <a:spcPts val="600"/>
              </a:spcAft>
              <a:buFont typeface="Arial" panose="020B0604020202020204" pitchFamily="34" charset="0"/>
              <a:buChar char="•"/>
            </a:pPr>
            <a:r>
              <a:rPr lang="en-US" sz="1800" dirty="0"/>
              <a:t>Open the System pane under </a:t>
            </a:r>
            <a:r>
              <a:rPr lang="en-US" sz="1800" b="1" dirty="0"/>
              <a:t>System and Security</a:t>
            </a:r>
            <a:r>
              <a:rPr lang="en-US" sz="1800" dirty="0"/>
              <a:t> in the Windows Control Panel, then click on </a:t>
            </a:r>
            <a:r>
              <a:rPr lang="en-US" sz="1800" b="1" dirty="0"/>
              <a:t>Change settings...</a:t>
            </a:r>
            <a:r>
              <a:rPr lang="en-US" sz="1800" dirty="0"/>
              <a:t>.</a:t>
            </a:r>
          </a:p>
          <a:p>
            <a:pPr marL="285750" indent="-285750" fontAlgn="base">
              <a:spcBef>
                <a:spcPts val="600"/>
              </a:spcBef>
              <a:spcAft>
                <a:spcPts val="600"/>
              </a:spcAft>
              <a:buFont typeface="Arial" panose="020B0604020202020204" pitchFamily="34" charset="0"/>
              <a:buChar char="•"/>
            </a:pPr>
            <a:r>
              <a:rPr lang="en-US" sz="1800" dirty="0"/>
              <a:t>Open the </a:t>
            </a:r>
            <a:r>
              <a:rPr lang="en-US" sz="1800" b="1" dirty="0"/>
              <a:t>Advanced </a:t>
            </a:r>
            <a:r>
              <a:rPr lang="en-US" sz="1800" dirty="0"/>
              <a:t>tab and click on </a:t>
            </a:r>
            <a:r>
              <a:rPr lang="en-US" sz="1800" b="1" dirty="0"/>
              <a:t>Environment Variables...</a:t>
            </a:r>
            <a:r>
              <a:rPr lang="en-US" sz="1800" dirty="0"/>
              <a:t>. </a:t>
            </a:r>
          </a:p>
          <a:p>
            <a:pPr marL="285750" indent="-285750" fontAlgn="base">
              <a:spcBef>
                <a:spcPts val="600"/>
              </a:spcBef>
              <a:spcAft>
                <a:spcPts val="600"/>
              </a:spcAft>
              <a:buFont typeface="Arial" panose="020B0604020202020204" pitchFamily="34" charset="0"/>
              <a:buChar char="•"/>
            </a:pPr>
            <a:r>
              <a:rPr lang="en-US" sz="1800" dirty="0"/>
              <a:t>Click on </a:t>
            </a:r>
            <a:r>
              <a:rPr lang="en-US" sz="1800" b="1" dirty="0"/>
              <a:t>New...</a:t>
            </a:r>
            <a:r>
              <a:rPr lang="en-US" sz="1800" dirty="0"/>
              <a:t> To create a new JAVA_HOME user variable that points to the path to your JDK</a:t>
            </a:r>
          </a:p>
          <a:p>
            <a:endParaRPr lang="en-VN" sz="1800" dirty="0"/>
          </a:p>
        </p:txBody>
      </p:sp>
      <p:pic>
        <p:nvPicPr>
          <p:cNvPr id="2" name="Picture 1">
            <a:extLst>
              <a:ext uri="{FF2B5EF4-FFF2-40B4-BE49-F238E27FC236}">
                <a16:creationId xmlns:a16="http://schemas.microsoft.com/office/drawing/2014/main" id="{B807B365-C9FA-E345-BF6E-359DBBEF5202}"/>
              </a:ext>
            </a:extLst>
          </p:cNvPr>
          <p:cNvPicPr>
            <a:picLocks noChangeAspect="1"/>
          </p:cNvPicPr>
          <p:nvPr/>
        </p:nvPicPr>
        <p:blipFill>
          <a:blip r:embed="rId3"/>
          <a:stretch>
            <a:fillRect/>
          </a:stretch>
        </p:blipFill>
        <p:spPr>
          <a:xfrm>
            <a:off x="5645150" y="1975194"/>
            <a:ext cx="5930900" cy="1714500"/>
          </a:xfrm>
          <a:prstGeom prst="rect">
            <a:avLst/>
          </a:prstGeom>
        </p:spPr>
      </p:pic>
      <p:sp>
        <p:nvSpPr>
          <p:cNvPr id="10" name="TextBox 9">
            <a:extLst>
              <a:ext uri="{FF2B5EF4-FFF2-40B4-BE49-F238E27FC236}">
                <a16:creationId xmlns:a16="http://schemas.microsoft.com/office/drawing/2014/main" id="{C0EAD147-D391-CF45-8988-B2422A6F8C5E}"/>
              </a:ext>
            </a:extLst>
          </p:cNvPr>
          <p:cNvSpPr txBox="1"/>
          <p:nvPr/>
        </p:nvSpPr>
        <p:spPr>
          <a:xfrm>
            <a:off x="547436" y="4839719"/>
            <a:ext cx="6978416" cy="369332"/>
          </a:xfrm>
          <a:prstGeom prst="rect">
            <a:avLst/>
          </a:prstGeom>
          <a:noFill/>
        </p:spPr>
        <p:txBody>
          <a:bodyPr wrap="square" rtlCol="0">
            <a:spAutoFit/>
          </a:bodyPr>
          <a:lstStyle/>
          <a:p>
            <a:r>
              <a:rPr lang="en-US" sz="1800" dirty="0"/>
              <a:t>The default location for this folder is:</a:t>
            </a:r>
            <a:endParaRPr lang="en-VN" sz="1800" dirty="0"/>
          </a:p>
        </p:txBody>
      </p:sp>
    </p:spTree>
    <p:extLst>
      <p:ext uri="{BB962C8B-B14F-4D97-AF65-F5344CB8AC3E}">
        <p14:creationId xmlns:p14="http://schemas.microsoft.com/office/powerpoint/2010/main" val="2907797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99C59-181A-AD4E-8A10-A6AFF1ADD344}"/>
              </a:ext>
            </a:extLst>
          </p:cNvPr>
          <p:cNvSpPr>
            <a:spLocks noGrp="1"/>
          </p:cNvSpPr>
          <p:nvPr>
            <p:ph type="title"/>
          </p:nvPr>
        </p:nvSpPr>
        <p:spPr/>
        <p:txBody>
          <a:bodyPr/>
          <a:lstStyle/>
          <a:p>
            <a:r>
              <a:rPr lang="en-VN" dirty="0"/>
              <a:t>Install Node JS</a:t>
            </a:r>
          </a:p>
        </p:txBody>
      </p:sp>
      <p:sp>
        <p:nvSpPr>
          <p:cNvPr id="5" name="Slide Number Placeholder 4">
            <a:extLst>
              <a:ext uri="{FF2B5EF4-FFF2-40B4-BE49-F238E27FC236}">
                <a16:creationId xmlns:a16="http://schemas.microsoft.com/office/drawing/2014/main" id="{3298A541-EE98-5C42-8534-F21EB36F84A0}"/>
              </a:ext>
            </a:extLst>
          </p:cNvPr>
          <p:cNvSpPr>
            <a:spLocks noGrp="1"/>
          </p:cNvSpPr>
          <p:nvPr>
            <p:ph type="sldNum" idx="12"/>
          </p:nvPr>
        </p:nvSpPr>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8</a:t>
            </a:fld>
            <a:endParaRPr lang="ja-JP" altLang="en-US"/>
          </a:p>
        </p:txBody>
      </p:sp>
      <p:sp>
        <p:nvSpPr>
          <p:cNvPr id="6" name="TextBox 5">
            <a:extLst>
              <a:ext uri="{FF2B5EF4-FFF2-40B4-BE49-F238E27FC236}">
                <a16:creationId xmlns:a16="http://schemas.microsoft.com/office/drawing/2014/main" id="{0E3925D7-005A-D24C-A0EB-84B4AA200E7B}"/>
              </a:ext>
            </a:extLst>
          </p:cNvPr>
          <p:cNvSpPr txBox="1"/>
          <p:nvPr/>
        </p:nvSpPr>
        <p:spPr>
          <a:xfrm>
            <a:off x="342900" y="1805478"/>
            <a:ext cx="2901336" cy="3247043"/>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VN" sz="1800" dirty="0"/>
              <a:t>Open dowload page: </a:t>
            </a:r>
            <a:r>
              <a:rPr lang="en-US" sz="1800" dirty="0">
                <a:hlinkClick r:id="rId3"/>
              </a:rPr>
              <a:t>https://nodejs.org/en/download/</a:t>
            </a:r>
            <a:endParaRPr lang="en-US" sz="1800" dirty="0"/>
          </a:p>
          <a:p>
            <a:pPr marL="285750" indent="-285750">
              <a:spcBef>
                <a:spcPts val="600"/>
              </a:spcBef>
              <a:spcAft>
                <a:spcPts val="600"/>
              </a:spcAft>
              <a:buFont typeface="Arial" panose="020B0604020202020204" pitchFamily="34" charset="0"/>
              <a:buChar char="•"/>
            </a:pPr>
            <a:r>
              <a:rPr lang="en-US" sz="1800" dirty="0"/>
              <a:t>Select the package correspond to your OS to download</a:t>
            </a:r>
          </a:p>
          <a:p>
            <a:pPr marL="285750" indent="-285750">
              <a:spcBef>
                <a:spcPts val="600"/>
              </a:spcBef>
              <a:spcAft>
                <a:spcPts val="600"/>
              </a:spcAft>
              <a:buFont typeface="Arial" panose="020B0604020202020204" pitchFamily="34" charset="0"/>
              <a:buChar char="•"/>
            </a:pPr>
            <a:r>
              <a:rPr lang="en-US" sz="1800" dirty="0"/>
              <a:t>Launch install file and follow the wizard step by step to install it</a:t>
            </a:r>
          </a:p>
          <a:p>
            <a:endParaRPr lang="en-VN" sz="1800" dirty="0"/>
          </a:p>
        </p:txBody>
      </p:sp>
      <p:pic>
        <p:nvPicPr>
          <p:cNvPr id="8" name="Picture 7">
            <a:extLst>
              <a:ext uri="{FF2B5EF4-FFF2-40B4-BE49-F238E27FC236}">
                <a16:creationId xmlns:a16="http://schemas.microsoft.com/office/drawing/2014/main" id="{4A2A757F-7F59-8541-90BF-A898BD23214C}"/>
              </a:ext>
            </a:extLst>
          </p:cNvPr>
          <p:cNvPicPr>
            <a:picLocks noChangeAspect="1"/>
          </p:cNvPicPr>
          <p:nvPr/>
        </p:nvPicPr>
        <p:blipFill>
          <a:blip r:embed="rId4"/>
          <a:stretch>
            <a:fillRect/>
          </a:stretch>
        </p:blipFill>
        <p:spPr>
          <a:xfrm>
            <a:off x="3848100" y="1698958"/>
            <a:ext cx="8001000" cy="4622467"/>
          </a:xfrm>
          <a:prstGeom prst="rect">
            <a:avLst/>
          </a:prstGeom>
        </p:spPr>
      </p:pic>
    </p:spTree>
    <p:extLst>
      <p:ext uri="{BB962C8B-B14F-4D97-AF65-F5344CB8AC3E}">
        <p14:creationId xmlns:p14="http://schemas.microsoft.com/office/powerpoint/2010/main" val="4280595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478D19-CF97-4C19-847A-E1C2872453F0}"/>
              </a:ext>
            </a:extLst>
          </p:cNvPr>
          <p:cNvSpPr>
            <a:spLocks noGrp="1"/>
          </p:cNvSpPr>
          <p:nvPr>
            <p:ph type="title"/>
          </p:nvPr>
        </p:nvSpPr>
        <p:spPr>
          <a:xfrm>
            <a:off x="838200" y="572574"/>
            <a:ext cx="10515600" cy="1118114"/>
          </a:xfrm>
        </p:spPr>
        <p:txBody>
          <a:bodyPr/>
          <a:lstStyle/>
          <a:p>
            <a:r>
              <a:rPr lang="en-US" dirty="0"/>
              <a:t>Install Git</a:t>
            </a:r>
          </a:p>
        </p:txBody>
      </p:sp>
      <p:sp>
        <p:nvSpPr>
          <p:cNvPr id="12" name="Text Placeholder 2">
            <a:extLst>
              <a:ext uri="{FF2B5EF4-FFF2-40B4-BE49-F238E27FC236}">
                <a16:creationId xmlns:a16="http://schemas.microsoft.com/office/drawing/2014/main" id="{6500FFEF-85FB-476E-81F7-E91A9F3D4209}"/>
              </a:ext>
            </a:extLst>
          </p:cNvPr>
          <p:cNvSpPr>
            <a:spLocks noGrp="1"/>
          </p:cNvSpPr>
          <p:nvPr>
            <p:ph type="body" idx="1"/>
          </p:nvPr>
        </p:nvSpPr>
        <p:spPr>
          <a:xfrm>
            <a:off x="838200" y="2414560"/>
            <a:ext cx="4508715" cy="1429019"/>
          </a:xfrm>
        </p:spPr>
        <p:txBody>
          <a:bodyPr/>
          <a:lstStyle/>
          <a:p>
            <a:pPr>
              <a:buFont typeface="Arial" panose="020B0604020202020204" pitchFamily="34" charset="0"/>
              <a:buChar char="•"/>
            </a:pPr>
            <a:r>
              <a:rPr lang="en-US" sz="1800" dirty="0"/>
              <a:t>Download and install Git-SCM: </a:t>
            </a:r>
            <a:r>
              <a:rPr lang="en-US" sz="1800" dirty="0">
                <a:hlinkClick r:id="rId3"/>
              </a:rPr>
              <a:t>https://git-scm.com/download</a:t>
            </a:r>
            <a:endParaRPr lang="en-US" sz="1800" dirty="0"/>
          </a:p>
        </p:txBody>
      </p:sp>
      <p:sp>
        <p:nvSpPr>
          <p:cNvPr id="5" name="Slide Number Placeholder 4">
            <a:extLst>
              <a:ext uri="{FF2B5EF4-FFF2-40B4-BE49-F238E27FC236}">
                <a16:creationId xmlns:a16="http://schemas.microsoft.com/office/drawing/2014/main" id="{8F023927-2B97-4745-9039-5C144754B419}"/>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9</a:t>
            </a:fld>
            <a:endParaRPr lang="ja-JP" altLang="en-US"/>
          </a:p>
        </p:txBody>
      </p:sp>
      <p:pic>
        <p:nvPicPr>
          <p:cNvPr id="2" name="Picture 1">
            <a:extLst>
              <a:ext uri="{FF2B5EF4-FFF2-40B4-BE49-F238E27FC236}">
                <a16:creationId xmlns:a16="http://schemas.microsoft.com/office/drawing/2014/main" id="{CC1F3C80-B03E-B747-B1B4-7C876CE61651}"/>
              </a:ext>
            </a:extLst>
          </p:cNvPr>
          <p:cNvPicPr>
            <a:picLocks noChangeAspect="1"/>
          </p:cNvPicPr>
          <p:nvPr/>
        </p:nvPicPr>
        <p:blipFill>
          <a:blip r:embed="rId4"/>
          <a:stretch>
            <a:fillRect/>
          </a:stretch>
        </p:blipFill>
        <p:spPr>
          <a:xfrm>
            <a:off x="5670253" y="1825626"/>
            <a:ext cx="5683547" cy="2376756"/>
          </a:xfrm>
          <a:prstGeom prst="rect">
            <a:avLst/>
          </a:prstGeom>
        </p:spPr>
      </p:pic>
    </p:spTree>
    <p:extLst>
      <p:ext uri="{BB962C8B-B14F-4D97-AF65-F5344CB8AC3E}">
        <p14:creationId xmlns:p14="http://schemas.microsoft.com/office/powerpoint/2010/main" val="3659371591"/>
      </p:ext>
    </p:extLst>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11249</TotalTime>
  <Words>2371</Words>
  <Application>Microsoft Macintosh PowerPoint</Application>
  <PresentationFormat>Widescreen</PresentationFormat>
  <Paragraphs>216</Paragraphs>
  <Slides>29</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var(--font-monospace)</vt:lpstr>
      <vt:lpstr>Arial</vt:lpstr>
      <vt:lpstr>Calibri</vt:lpstr>
      <vt:lpstr>Times New Roman</vt:lpstr>
      <vt:lpstr>cc_blue</vt:lpstr>
      <vt:lpstr>React JS</vt:lpstr>
      <vt:lpstr>Installation</vt:lpstr>
      <vt:lpstr>Basic tools and IDEs</vt:lpstr>
      <vt:lpstr>Install JDK8</vt:lpstr>
      <vt:lpstr>PowerPoint Presentation</vt:lpstr>
      <vt:lpstr>PowerPoint Presentation</vt:lpstr>
      <vt:lpstr>PowerPoint Presentation</vt:lpstr>
      <vt:lpstr>Install Node JS</vt:lpstr>
      <vt:lpstr>Install Git</vt:lpstr>
      <vt:lpstr>PowerPoint Presentation</vt:lpstr>
      <vt:lpstr>Install SourceTree</vt:lpstr>
      <vt:lpstr>PowerPoint Presentation</vt:lpstr>
      <vt:lpstr>Install Visual Studio Code</vt:lpstr>
      <vt:lpstr>PowerPoint Presentation</vt:lpstr>
      <vt:lpstr>Add React to a Website</vt:lpstr>
      <vt:lpstr>Step 1: Add a DOM Container to the HTML</vt:lpstr>
      <vt:lpstr>Step 2: Add the Script Tags</vt:lpstr>
      <vt:lpstr>Step 3: Create a React Component</vt:lpstr>
      <vt:lpstr>PowerPoint Presentation</vt:lpstr>
      <vt:lpstr>Try React with JSX</vt:lpstr>
      <vt:lpstr>Quickly Try JSX</vt:lpstr>
      <vt:lpstr>Add JSX to a Project</vt:lpstr>
      <vt:lpstr>Run JSX Preprocessor</vt:lpstr>
      <vt:lpstr>Create a New React App</vt:lpstr>
      <vt:lpstr>Use an integrated toolchain</vt:lpstr>
      <vt:lpstr>You Might Not Need a Toolchain</vt:lpstr>
      <vt:lpstr>Create React App</vt:lpstr>
      <vt:lpstr>Recommended Toolchains</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112</cp:revision>
  <cp:lastPrinted>2020-04-06T06:57:46Z</cp:lastPrinted>
  <dcterms:created xsi:type="dcterms:W3CDTF">2020-04-06T02:02:09Z</dcterms:created>
  <dcterms:modified xsi:type="dcterms:W3CDTF">2020-10-24T04:49:53Z</dcterms:modified>
</cp:coreProperties>
</file>